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97" r:id="rId5"/>
    <p:sldId id="1423" r:id="rId6"/>
    <p:sldId id="280" r:id="rId7"/>
    <p:sldId id="1413" r:id="rId8"/>
    <p:sldId id="1419" r:id="rId9"/>
    <p:sldId id="1420" r:id="rId10"/>
    <p:sldId id="1414" r:id="rId11"/>
    <p:sldId id="1416" r:id="rId12"/>
    <p:sldId id="1399" r:id="rId13"/>
    <p:sldId id="1400" r:id="rId14"/>
    <p:sldId id="1401" r:id="rId15"/>
    <p:sldId id="1402" r:id="rId16"/>
    <p:sldId id="1403" r:id="rId17"/>
    <p:sldId id="1404" r:id="rId18"/>
    <p:sldId id="1408" r:id="rId19"/>
    <p:sldId id="1421" r:id="rId20"/>
    <p:sldId id="1422" r:id="rId21"/>
    <p:sldId id="1417" r:id="rId22"/>
    <p:sldId id="1418" r:id="rId23"/>
    <p:sldId id="1424" r:id="rId24"/>
    <p:sldId id="291" r:id="rId2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9241"/>
    <a:srgbClr val="4AA53F"/>
    <a:srgbClr val="66A927"/>
    <a:srgbClr val="91AE40"/>
    <a:srgbClr val="FFFFFF"/>
    <a:srgbClr val="97C11F"/>
    <a:srgbClr val="83B81B"/>
    <a:srgbClr val="009DDE"/>
    <a:srgbClr val="4D9844"/>
    <a:srgbClr val="96C3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35" autoAdjust="0"/>
    <p:restoredTop sz="92834"/>
  </p:normalViewPr>
  <p:slideViewPr>
    <p:cSldViewPr snapToGrid="0">
      <p:cViewPr>
        <p:scale>
          <a:sx n="86" d="100"/>
          <a:sy n="86" d="100"/>
        </p:scale>
        <p:origin x="360" y="400"/>
      </p:cViewPr>
      <p:guideLst/>
    </p:cSldViewPr>
  </p:slideViewPr>
  <p:notesTextViewPr>
    <p:cViewPr>
      <p:scale>
        <a:sx n="1" d="1"/>
        <a:sy n="1" d="1"/>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_tradnl" sz="1862" b="0" i="0" u="none" strike="noStrike" kern="1200" spc="0" baseline="0" smtClean="0">
                <a:solidFill>
                  <a:schemeClr val="tx1">
                    <a:lumMod val="65000"/>
                    <a:lumOff val="35000"/>
                  </a:schemeClr>
                </a:solidFill>
                <a:latin typeface="+mn-lt"/>
                <a:ea typeface="+mn-ea"/>
                <a:cs typeface="+mn-cs"/>
              </a:defRPr>
            </a:pPr>
            <a:r>
              <a:rPr lang="es-ES_tradnl"/>
              <a:t>Diagnóstico do Ecossistema Empreendedor Universitário
</a:t>
            </a:r>
          </a:p>
        </c:rich>
      </c:tx>
      <c:overlay val="0"/>
      <c:spPr>
        <a:noFill/>
        <a:ln>
          <a:noFill/>
        </a:ln>
        <a:effectLst/>
      </c:spPr>
      <c:txPr>
        <a:bodyPr rot="0" spcFirstLastPara="1" vertOverflow="ellipsis" vert="horz" wrap="square" anchor="ctr" anchorCtr="1"/>
        <a:lstStyle/>
        <a:p>
          <a:pPr>
            <a:defRPr lang="es-ES_tradnl" sz="1862" b="0" i="0" u="none" strike="noStrike" kern="1200" spc="0" baseline="0" smtClean="0">
              <a:solidFill>
                <a:schemeClr val="tx1">
                  <a:lumMod val="65000"/>
                  <a:lumOff val="35000"/>
                </a:schemeClr>
              </a:solidFill>
              <a:latin typeface="+mn-lt"/>
              <a:ea typeface="+mn-ea"/>
              <a:cs typeface="+mn-cs"/>
            </a:defRPr>
          </a:pPr>
          <a:endParaRPr lang="es-MX"/>
        </a:p>
      </c:txPr>
    </c:title>
    <c:autoTitleDeleted val="0"/>
    <c:plotArea>
      <c:layout/>
      <c:radarChart>
        <c:radarStyle val="marker"/>
        <c:varyColors val="0"/>
        <c:ser>
          <c:idx val="0"/>
          <c:order val="0"/>
          <c:tx>
            <c:strRef>
              <c:f>Hoja1!$B$1</c:f>
              <c:strCache>
                <c:ptCount val="1"/>
                <c:pt idx="0">
                  <c:v>Atual</c:v>
                </c:pt>
              </c:strCache>
            </c:strRef>
          </c:tx>
          <c:spPr>
            <a:ln w="28575" cap="rnd">
              <a:solidFill>
                <a:schemeClr val="accent1"/>
              </a:solidFill>
              <a:round/>
            </a:ln>
            <a:effectLst/>
          </c:spPr>
          <c:marker>
            <c:symbol val="none"/>
          </c:marker>
          <c:cat>
            <c:strRef>
              <c:f>Hoja1!$A$2:$A$7</c:f>
              <c:strCache>
                <c:ptCount val="6"/>
                <c:pt idx="0">
                  <c:v>Emprendedores</c:v>
                </c:pt>
                <c:pt idx="1">
                  <c:v>Talento</c:v>
                </c:pt>
                <c:pt idx="2">
                  <c:v>Expertos</c:v>
                </c:pt>
                <c:pt idx="3">
                  <c:v>Serviços de suporte</c:v>
                </c:pt>
                <c:pt idx="4">
                  <c:v>Formação</c:v>
                </c:pt>
                <c:pt idx="5">
                  <c:v>Cultura e experiência</c:v>
                </c:pt>
              </c:strCache>
            </c:strRef>
          </c:cat>
          <c:val>
            <c:numRef>
              <c:f>Hoja1!$B$2:$B$7</c:f>
              <c:numCache>
                <c:formatCode>General</c:formatCode>
                <c:ptCount val="6"/>
                <c:pt idx="0">
                  <c:v>2</c:v>
                </c:pt>
                <c:pt idx="1">
                  <c:v>1</c:v>
                </c:pt>
                <c:pt idx="2">
                  <c:v>1</c:v>
                </c:pt>
                <c:pt idx="3">
                  <c:v>1</c:v>
                </c:pt>
                <c:pt idx="4">
                  <c:v>2</c:v>
                </c:pt>
                <c:pt idx="5">
                  <c:v>0</c:v>
                </c:pt>
              </c:numCache>
            </c:numRef>
          </c:val>
          <c:extLst>
            <c:ext xmlns:c16="http://schemas.microsoft.com/office/drawing/2014/chart" uri="{C3380CC4-5D6E-409C-BE32-E72D297353CC}">
              <c16:uniqueId val="{00000000-CA29-FE4F-98B8-92D5B1D50EE0}"/>
            </c:ext>
          </c:extLst>
        </c:ser>
        <c:ser>
          <c:idx val="1"/>
          <c:order val="1"/>
          <c:tx>
            <c:strRef>
              <c:f>Hoja1!$C$1</c:f>
              <c:strCache>
                <c:ptCount val="1"/>
                <c:pt idx="0">
                  <c:v>Desejado</c:v>
                </c:pt>
              </c:strCache>
            </c:strRef>
          </c:tx>
          <c:spPr>
            <a:ln w="28575" cap="rnd">
              <a:solidFill>
                <a:schemeClr val="accent2"/>
              </a:solidFill>
              <a:round/>
            </a:ln>
            <a:effectLst/>
          </c:spPr>
          <c:marker>
            <c:symbol val="none"/>
          </c:marker>
          <c:cat>
            <c:strRef>
              <c:f>Hoja1!$A$2:$A$7</c:f>
              <c:strCache>
                <c:ptCount val="6"/>
                <c:pt idx="0">
                  <c:v>Emprendedores</c:v>
                </c:pt>
                <c:pt idx="1">
                  <c:v>Talento</c:v>
                </c:pt>
                <c:pt idx="2">
                  <c:v>Expertos</c:v>
                </c:pt>
                <c:pt idx="3">
                  <c:v>Serviços de suporte</c:v>
                </c:pt>
                <c:pt idx="4">
                  <c:v>Formação</c:v>
                </c:pt>
                <c:pt idx="5">
                  <c:v>Cultura e experiência</c:v>
                </c:pt>
              </c:strCache>
            </c:strRef>
          </c:cat>
          <c:val>
            <c:numRef>
              <c:f>Hoja1!$C$2:$C$7</c:f>
              <c:numCache>
                <c:formatCode>General</c:formatCode>
                <c:ptCount val="6"/>
                <c:pt idx="0">
                  <c:v>2</c:v>
                </c:pt>
                <c:pt idx="1">
                  <c:v>2</c:v>
                </c:pt>
                <c:pt idx="2">
                  <c:v>3</c:v>
                </c:pt>
                <c:pt idx="3">
                  <c:v>3</c:v>
                </c:pt>
                <c:pt idx="4">
                  <c:v>2</c:v>
                </c:pt>
                <c:pt idx="5">
                  <c:v>2</c:v>
                </c:pt>
              </c:numCache>
            </c:numRef>
          </c:val>
          <c:extLst>
            <c:ext xmlns:c16="http://schemas.microsoft.com/office/drawing/2014/chart" uri="{C3380CC4-5D6E-409C-BE32-E72D297353CC}">
              <c16:uniqueId val="{00000001-CA29-FE4F-98B8-92D5B1D50EE0}"/>
            </c:ext>
          </c:extLst>
        </c:ser>
        <c:dLbls>
          <c:showLegendKey val="0"/>
          <c:showVal val="0"/>
          <c:showCatName val="0"/>
          <c:showSerName val="0"/>
          <c:showPercent val="0"/>
          <c:showBubbleSize val="0"/>
        </c:dLbls>
        <c:axId val="1057512463"/>
        <c:axId val="1027638831"/>
      </c:radarChart>
      <c:catAx>
        <c:axId val="1057512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027638831"/>
        <c:crosses val="autoZero"/>
        <c:auto val="1"/>
        <c:lblAlgn val="ctr"/>
        <c:lblOffset val="100"/>
        <c:noMultiLvlLbl val="0"/>
      </c:catAx>
      <c:valAx>
        <c:axId val="1027638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05751246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40B00E-47CC-C747-AB7D-278619527F42}" type="doc">
      <dgm:prSet loTypeId="urn:microsoft.com/office/officeart/2005/8/layout/equation1" loCatId="" qsTypeId="urn:microsoft.com/office/officeart/2005/8/quickstyle/simple5" qsCatId="simple" csTypeId="urn:microsoft.com/office/officeart/2005/8/colors/accent2_5" csCatId="accent2" phldr="1"/>
      <dgm:spPr/>
    </dgm:pt>
    <dgm:pt modelId="{234FF1F0-BDA5-8B4B-85E1-B818640851FB}">
      <dgm:prSet phldrT="[Texto]" custT="1"/>
      <dgm:spPr/>
      <dgm:t>
        <a:bodyPr/>
        <a:lstStyle/>
        <a:p>
          <a:r>
            <a:rPr lang="es-MX" sz="1800" dirty="0"/>
            <a:t>Cursos</a:t>
          </a:r>
        </a:p>
      </dgm:t>
    </dgm:pt>
    <dgm:pt modelId="{B96AD6F6-2AE1-9A45-A1EE-2CB6E96C952E}" type="parTrans" cxnId="{A9C396CD-FD18-544A-80FF-3529D9AAA59C}">
      <dgm:prSet/>
      <dgm:spPr/>
      <dgm:t>
        <a:bodyPr/>
        <a:lstStyle/>
        <a:p>
          <a:endParaRPr lang="es-MX"/>
        </a:p>
      </dgm:t>
    </dgm:pt>
    <dgm:pt modelId="{A072274C-3CFC-1E4E-977A-621E4119DF76}" type="sibTrans" cxnId="{A9C396CD-FD18-544A-80FF-3529D9AAA59C}">
      <dgm:prSet/>
      <dgm:spPr/>
      <dgm:t>
        <a:bodyPr/>
        <a:lstStyle/>
        <a:p>
          <a:endParaRPr lang="es-MX"/>
        </a:p>
      </dgm:t>
    </dgm:pt>
    <dgm:pt modelId="{134EB766-7FCE-BB48-A22B-1FDBF771FB37}">
      <dgm:prSet phldrT="[Texto]" custT="1"/>
      <dgm:spPr/>
      <dgm:t>
        <a:bodyPr/>
        <a:lstStyle/>
        <a:p>
          <a:r>
            <a:rPr lang="es-MX" sz="1800" dirty="0"/>
            <a:t>Palestras</a:t>
          </a:r>
        </a:p>
      </dgm:t>
    </dgm:pt>
    <dgm:pt modelId="{09DC3F25-CC19-A141-B3E2-AB6FB433DD4E}" type="parTrans" cxnId="{E539E99A-8EA1-634D-A449-A9842715864F}">
      <dgm:prSet/>
      <dgm:spPr/>
      <dgm:t>
        <a:bodyPr/>
        <a:lstStyle/>
        <a:p>
          <a:endParaRPr lang="es-MX"/>
        </a:p>
      </dgm:t>
    </dgm:pt>
    <dgm:pt modelId="{1E85DF27-6088-0C4D-BB55-F48343D6FF29}" type="sibTrans" cxnId="{E539E99A-8EA1-634D-A449-A9842715864F}">
      <dgm:prSet/>
      <dgm:spPr/>
      <dgm:t>
        <a:bodyPr/>
        <a:lstStyle/>
        <a:p>
          <a:endParaRPr lang="es-MX"/>
        </a:p>
      </dgm:t>
    </dgm:pt>
    <dgm:pt modelId="{B3D10732-3879-2049-8A51-77D2A149942C}">
      <dgm:prSet phldrT="[Texto]" custT="1"/>
      <dgm:spPr/>
      <dgm:t>
        <a:bodyPr/>
        <a:lstStyle/>
        <a:p>
          <a:r>
            <a:rPr lang="es-MX" sz="1800" dirty="0"/>
            <a:t>Incubadoras</a:t>
          </a:r>
        </a:p>
      </dgm:t>
    </dgm:pt>
    <dgm:pt modelId="{99712241-B9FB-DD4A-8254-160B5B62F499}" type="parTrans" cxnId="{F90E242A-F117-DF49-8E06-0B4E95B3BFE7}">
      <dgm:prSet/>
      <dgm:spPr/>
      <dgm:t>
        <a:bodyPr/>
        <a:lstStyle/>
        <a:p>
          <a:endParaRPr lang="es-MX"/>
        </a:p>
      </dgm:t>
    </dgm:pt>
    <dgm:pt modelId="{158F90DA-B1C7-9441-A528-14F1CDF7805E}" type="sibTrans" cxnId="{F90E242A-F117-DF49-8E06-0B4E95B3BFE7}">
      <dgm:prSet/>
      <dgm:spPr/>
      <dgm:t>
        <a:bodyPr/>
        <a:lstStyle/>
        <a:p>
          <a:endParaRPr lang="es-MX"/>
        </a:p>
      </dgm:t>
    </dgm:pt>
    <dgm:pt modelId="{DEA475DD-4E83-C341-9424-28B2F64A3117}">
      <dgm:prSet phldrT="[Texto]" custT="1"/>
      <dgm:spPr/>
      <dgm:t>
        <a:bodyPr/>
        <a:lstStyle/>
        <a:p>
          <a:r>
            <a:rPr lang="es-MX" sz="1800" dirty="0"/>
            <a:t>Ecossistema?</a:t>
          </a:r>
        </a:p>
      </dgm:t>
    </dgm:pt>
    <dgm:pt modelId="{A08F9561-0243-0D47-B329-9598537E7F85}" type="parTrans" cxnId="{EA05E115-904D-6F46-BC74-1457A993522F}">
      <dgm:prSet/>
      <dgm:spPr/>
      <dgm:t>
        <a:bodyPr/>
        <a:lstStyle/>
        <a:p>
          <a:endParaRPr lang="es-MX"/>
        </a:p>
      </dgm:t>
    </dgm:pt>
    <dgm:pt modelId="{6BA45497-9902-9745-839F-CF78DC023AE9}" type="sibTrans" cxnId="{EA05E115-904D-6F46-BC74-1457A993522F}">
      <dgm:prSet/>
      <dgm:spPr/>
      <dgm:t>
        <a:bodyPr/>
        <a:lstStyle/>
        <a:p>
          <a:endParaRPr lang="es-MX"/>
        </a:p>
      </dgm:t>
    </dgm:pt>
    <dgm:pt modelId="{EBADA0D0-0234-4B4F-A788-3A4B3638F367}" type="pres">
      <dgm:prSet presAssocID="{CA40B00E-47CC-C747-AB7D-278619527F42}" presName="linearFlow" presStyleCnt="0">
        <dgm:presLayoutVars>
          <dgm:dir/>
          <dgm:resizeHandles val="exact"/>
        </dgm:presLayoutVars>
      </dgm:prSet>
      <dgm:spPr/>
    </dgm:pt>
    <dgm:pt modelId="{7D6C89D9-E043-7341-8BD2-34CE0E0F1B72}" type="pres">
      <dgm:prSet presAssocID="{234FF1F0-BDA5-8B4B-85E1-B818640851FB}" presName="node" presStyleLbl="node1" presStyleIdx="0" presStyleCnt="4">
        <dgm:presLayoutVars>
          <dgm:bulletEnabled val="1"/>
        </dgm:presLayoutVars>
      </dgm:prSet>
      <dgm:spPr/>
    </dgm:pt>
    <dgm:pt modelId="{22E224FD-4D8F-D547-AA34-493950620EF2}" type="pres">
      <dgm:prSet presAssocID="{A072274C-3CFC-1E4E-977A-621E4119DF76}" presName="spacerL" presStyleCnt="0"/>
      <dgm:spPr/>
    </dgm:pt>
    <dgm:pt modelId="{F48AEA41-0504-2948-B010-B4B6D1811655}" type="pres">
      <dgm:prSet presAssocID="{A072274C-3CFC-1E4E-977A-621E4119DF76}" presName="sibTrans" presStyleLbl="sibTrans2D1" presStyleIdx="0" presStyleCnt="3"/>
      <dgm:spPr/>
    </dgm:pt>
    <dgm:pt modelId="{DAE50CEE-BDFB-A74D-8F14-5E7A482FC2DC}" type="pres">
      <dgm:prSet presAssocID="{A072274C-3CFC-1E4E-977A-621E4119DF76}" presName="spacerR" presStyleCnt="0"/>
      <dgm:spPr/>
    </dgm:pt>
    <dgm:pt modelId="{8EAACB91-478E-504A-AA19-059569FD1DC2}" type="pres">
      <dgm:prSet presAssocID="{134EB766-7FCE-BB48-A22B-1FDBF771FB37}" presName="node" presStyleLbl="node1" presStyleIdx="1" presStyleCnt="4">
        <dgm:presLayoutVars>
          <dgm:bulletEnabled val="1"/>
        </dgm:presLayoutVars>
      </dgm:prSet>
      <dgm:spPr/>
    </dgm:pt>
    <dgm:pt modelId="{7A145FE2-866C-444B-9321-3AA8943254DD}" type="pres">
      <dgm:prSet presAssocID="{1E85DF27-6088-0C4D-BB55-F48343D6FF29}" presName="spacerL" presStyleCnt="0"/>
      <dgm:spPr/>
    </dgm:pt>
    <dgm:pt modelId="{5D0B0BE4-E5A1-964D-A1A2-EAB8FF21D598}" type="pres">
      <dgm:prSet presAssocID="{1E85DF27-6088-0C4D-BB55-F48343D6FF29}" presName="sibTrans" presStyleLbl="sibTrans2D1" presStyleIdx="1" presStyleCnt="3"/>
      <dgm:spPr/>
    </dgm:pt>
    <dgm:pt modelId="{D1F33EB0-DF70-274D-AE56-2EB559648DCD}" type="pres">
      <dgm:prSet presAssocID="{1E85DF27-6088-0C4D-BB55-F48343D6FF29}" presName="spacerR" presStyleCnt="0"/>
      <dgm:spPr/>
    </dgm:pt>
    <dgm:pt modelId="{F01EF5A9-AC82-FC47-A5CA-556B4D2E0674}" type="pres">
      <dgm:prSet presAssocID="{B3D10732-3879-2049-8A51-77D2A149942C}" presName="node" presStyleLbl="node1" presStyleIdx="2" presStyleCnt="4">
        <dgm:presLayoutVars>
          <dgm:bulletEnabled val="1"/>
        </dgm:presLayoutVars>
      </dgm:prSet>
      <dgm:spPr/>
    </dgm:pt>
    <dgm:pt modelId="{3CCAAFBA-F50B-4A4B-BD98-F98710D25AE0}" type="pres">
      <dgm:prSet presAssocID="{158F90DA-B1C7-9441-A528-14F1CDF7805E}" presName="spacerL" presStyleCnt="0"/>
      <dgm:spPr/>
    </dgm:pt>
    <dgm:pt modelId="{FC077EC7-A11B-5D46-9AF5-618115B6ECFB}" type="pres">
      <dgm:prSet presAssocID="{158F90DA-B1C7-9441-A528-14F1CDF7805E}" presName="sibTrans" presStyleLbl="sibTrans2D1" presStyleIdx="2" presStyleCnt="3"/>
      <dgm:spPr/>
    </dgm:pt>
    <dgm:pt modelId="{670FC41A-30B3-874F-B1FD-3CD959C3CAFA}" type="pres">
      <dgm:prSet presAssocID="{158F90DA-B1C7-9441-A528-14F1CDF7805E}" presName="spacerR" presStyleCnt="0"/>
      <dgm:spPr/>
    </dgm:pt>
    <dgm:pt modelId="{9C5500BF-A309-BB4A-9CD3-5BDA2A89E68F}" type="pres">
      <dgm:prSet presAssocID="{DEA475DD-4E83-C341-9424-28B2F64A3117}" presName="node" presStyleLbl="node1" presStyleIdx="3" presStyleCnt="4">
        <dgm:presLayoutVars>
          <dgm:bulletEnabled val="1"/>
        </dgm:presLayoutVars>
      </dgm:prSet>
      <dgm:spPr/>
    </dgm:pt>
  </dgm:ptLst>
  <dgm:cxnLst>
    <dgm:cxn modelId="{85A9000D-43CD-4C42-BC36-F1B0C98BF43D}" type="presOf" srcId="{DEA475DD-4E83-C341-9424-28B2F64A3117}" destId="{9C5500BF-A309-BB4A-9CD3-5BDA2A89E68F}" srcOrd="0" destOrd="0" presId="urn:microsoft.com/office/officeart/2005/8/layout/equation1"/>
    <dgm:cxn modelId="{EA05E115-904D-6F46-BC74-1457A993522F}" srcId="{CA40B00E-47CC-C747-AB7D-278619527F42}" destId="{DEA475DD-4E83-C341-9424-28B2F64A3117}" srcOrd="3" destOrd="0" parTransId="{A08F9561-0243-0D47-B329-9598537E7F85}" sibTransId="{6BA45497-9902-9745-839F-CF78DC023AE9}"/>
    <dgm:cxn modelId="{F90E242A-F117-DF49-8E06-0B4E95B3BFE7}" srcId="{CA40B00E-47CC-C747-AB7D-278619527F42}" destId="{B3D10732-3879-2049-8A51-77D2A149942C}" srcOrd="2" destOrd="0" parTransId="{99712241-B9FB-DD4A-8254-160B5B62F499}" sibTransId="{158F90DA-B1C7-9441-A528-14F1CDF7805E}"/>
    <dgm:cxn modelId="{EC9FCA2D-549C-2A4E-9BAD-2F7536DFC20B}" type="presOf" srcId="{1E85DF27-6088-0C4D-BB55-F48343D6FF29}" destId="{5D0B0BE4-E5A1-964D-A1A2-EAB8FF21D598}" srcOrd="0" destOrd="0" presId="urn:microsoft.com/office/officeart/2005/8/layout/equation1"/>
    <dgm:cxn modelId="{E652042E-C9C5-E341-BF0B-C34D9B6563C2}" type="presOf" srcId="{234FF1F0-BDA5-8B4B-85E1-B818640851FB}" destId="{7D6C89D9-E043-7341-8BD2-34CE0E0F1B72}" srcOrd="0" destOrd="0" presId="urn:microsoft.com/office/officeart/2005/8/layout/equation1"/>
    <dgm:cxn modelId="{B32C8F36-C571-114F-AB0A-39C8F9AF247E}" type="presOf" srcId="{CA40B00E-47CC-C747-AB7D-278619527F42}" destId="{EBADA0D0-0234-4B4F-A788-3A4B3638F367}" srcOrd="0" destOrd="0" presId="urn:microsoft.com/office/officeart/2005/8/layout/equation1"/>
    <dgm:cxn modelId="{97681C61-871A-2649-B2D7-BBF480E3A555}" type="presOf" srcId="{B3D10732-3879-2049-8A51-77D2A149942C}" destId="{F01EF5A9-AC82-FC47-A5CA-556B4D2E0674}" srcOrd="0" destOrd="0" presId="urn:microsoft.com/office/officeart/2005/8/layout/equation1"/>
    <dgm:cxn modelId="{E37F0F65-3545-F647-BA66-BBBAA5EE64E8}" type="presOf" srcId="{A072274C-3CFC-1E4E-977A-621E4119DF76}" destId="{F48AEA41-0504-2948-B010-B4B6D1811655}" srcOrd="0" destOrd="0" presId="urn:microsoft.com/office/officeart/2005/8/layout/equation1"/>
    <dgm:cxn modelId="{E539E99A-8EA1-634D-A449-A9842715864F}" srcId="{CA40B00E-47CC-C747-AB7D-278619527F42}" destId="{134EB766-7FCE-BB48-A22B-1FDBF771FB37}" srcOrd="1" destOrd="0" parTransId="{09DC3F25-CC19-A141-B3E2-AB6FB433DD4E}" sibTransId="{1E85DF27-6088-0C4D-BB55-F48343D6FF29}"/>
    <dgm:cxn modelId="{C9E6A5C6-B0F5-C542-AEB6-50E3E28173ED}" type="presOf" srcId="{134EB766-7FCE-BB48-A22B-1FDBF771FB37}" destId="{8EAACB91-478E-504A-AA19-059569FD1DC2}" srcOrd="0" destOrd="0" presId="urn:microsoft.com/office/officeart/2005/8/layout/equation1"/>
    <dgm:cxn modelId="{A9C396CD-FD18-544A-80FF-3529D9AAA59C}" srcId="{CA40B00E-47CC-C747-AB7D-278619527F42}" destId="{234FF1F0-BDA5-8B4B-85E1-B818640851FB}" srcOrd="0" destOrd="0" parTransId="{B96AD6F6-2AE1-9A45-A1EE-2CB6E96C952E}" sibTransId="{A072274C-3CFC-1E4E-977A-621E4119DF76}"/>
    <dgm:cxn modelId="{3BA9C7FE-071D-3B4A-8E68-5734F3F43A2E}" type="presOf" srcId="{158F90DA-B1C7-9441-A528-14F1CDF7805E}" destId="{FC077EC7-A11B-5D46-9AF5-618115B6ECFB}" srcOrd="0" destOrd="0" presId="urn:microsoft.com/office/officeart/2005/8/layout/equation1"/>
    <dgm:cxn modelId="{3DB11088-2198-AE44-947F-E6900E2B159A}" type="presParOf" srcId="{EBADA0D0-0234-4B4F-A788-3A4B3638F367}" destId="{7D6C89D9-E043-7341-8BD2-34CE0E0F1B72}" srcOrd="0" destOrd="0" presId="urn:microsoft.com/office/officeart/2005/8/layout/equation1"/>
    <dgm:cxn modelId="{ED7B6B64-1041-354D-9305-C93BB4C6606E}" type="presParOf" srcId="{EBADA0D0-0234-4B4F-A788-3A4B3638F367}" destId="{22E224FD-4D8F-D547-AA34-493950620EF2}" srcOrd="1" destOrd="0" presId="urn:microsoft.com/office/officeart/2005/8/layout/equation1"/>
    <dgm:cxn modelId="{5488EA1B-0A4B-6440-BC20-6ED57DC2D7AF}" type="presParOf" srcId="{EBADA0D0-0234-4B4F-A788-3A4B3638F367}" destId="{F48AEA41-0504-2948-B010-B4B6D1811655}" srcOrd="2" destOrd="0" presId="urn:microsoft.com/office/officeart/2005/8/layout/equation1"/>
    <dgm:cxn modelId="{662B243D-E6F8-3E4B-85BC-162D72855892}" type="presParOf" srcId="{EBADA0D0-0234-4B4F-A788-3A4B3638F367}" destId="{DAE50CEE-BDFB-A74D-8F14-5E7A482FC2DC}" srcOrd="3" destOrd="0" presId="urn:microsoft.com/office/officeart/2005/8/layout/equation1"/>
    <dgm:cxn modelId="{6945BE06-E6BA-7549-8D94-082AF230AFF7}" type="presParOf" srcId="{EBADA0D0-0234-4B4F-A788-3A4B3638F367}" destId="{8EAACB91-478E-504A-AA19-059569FD1DC2}" srcOrd="4" destOrd="0" presId="urn:microsoft.com/office/officeart/2005/8/layout/equation1"/>
    <dgm:cxn modelId="{6FEA47C1-5B65-3C41-83DE-42B9FB81BE2F}" type="presParOf" srcId="{EBADA0D0-0234-4B4F-A788-3A4B3638F367}" destId="{7A145FE2-866C-444B-9321-3AA8943254DD}" srcOrd="5" destOrd="0" presId="urn:microsoft.com/office/officeart/2005/8/layout/equation1"/>
    <dgm:cxn modelId="{DB90C929-A3E5-3D4C-9B70-34E6D96C8FDD}" type="presParOf" srcId="{EBADA0D0-0234-4B4F-A788-3A4B3638F367}" destId="{5D0B0BE4-E5A1-964D-A1A2-EAB8FF21D598}" srcOrd="6" destOrd="0" presId="urn:microsoft.com/office/officeart/2005/8/layout/equation1"/>
    <dgm:cxn modelId="{923DB92E-B4BA-CF46-A0E4-08E16894CA61}" type="presParOf" srcId="{EBADA0D0-0234-4B4F-A788-3A4B3638F367}" destId="{D1F33EB0-DF70-274D-AE56-2EB559648DCD}" srcOrd="7" destOrd="0" presId="urn:microsoft.com/office/officeart/2005/8/layout/equation1"/>
    <dgm:cxn modelId="{52B487D6-2985-934C-A788-3F93D7779E42}" type="presParOf" srcId="{EBADA0D0-0234-4B4F-A788-3A4B3638F367}" destId="{F01EF5A9-AC82-FC47-A5CA-556B4D2E0674}" srcOrd="8" destOrd="0" presId="urn:microsoft.com/office/officeart/2005/8/layout/equation1"/>
    <dgm:cxn modelId="{64E3848F-E93F-5E47-A2F2-F3C2DC48FE32}" type="presParOf" srcId="{EBADA0D0-0234-4B4F-A788-3A4B3638F367}" destId="{3CCAAFBA-F50B-4A4B-BD98-F98710D25AE0}" srcOrd="9" destOrd="0" presId="urn:microsoft.com/office/officeart/2005/8/layout/equation1"/>
    <dgm:cxn modelId="{68A957C3-6389-2B4E-B35C-0427BCC85233}" type="presParOf" srcId="{EBADA0D0-0234-4B4F-A788-3A4B3638F367}" destId="{FC077EC7-A11B-5D46-9AF5-618115B6ECFB}" srcOrd="10" destOrd="0" presId="urn:microsoft.com/office/officeart/2005/8/layout/equation1"/>
    <dgm:cxn modelId="{C4F5AC8B-AB34-F947-BFD8-65C2C4DCBCC1}" type="presParOf" srcId="{EBADA0D0-0234-4B4F-A788-3A4B3638F367}" destId="{670FC41A-30B3-874F-B1FD-3CD959C3CAFA}" srcOrd="11" destOrd="0" presId="urn:microsoft.com/office/officeart/2005/8/layout/equation1"/>
    <dgm:cxn modelId="{B5FBAA2F-9EFA-2E41-B337-50801359572A}" type="presParOf" srcId="{EBADA0D0-0234-4B4F-A788-3A4B3638F367}" destId="{9C5500BF-A309-BB4A-9CD3-5BDA2A89E68F}"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4F304A-96CC-8544-86A2-368EF6B95AD0}" type="doc">
      <dgm:prSet loTypeId="urn:microsoft.com/office/officeart/2005/8/layout/venn2" loCatId="" qsTypeId="urn:microsoft.com/office/officeart/2005/8/quickstyle/simple1" qsCatId="simple" csTypeId="urn:microsoft.com/office/officeart/2005/8/colors/accent6_4" csCatId="accent6" phldr="1"/>
      <dgm:spPr/>
    </dgm:pt>
    <dgm:pt modelId="{CAAF824D-8819-934C-A6A7-1D4640688F3D}">
      <dgm:prSet phldrT="[Texto]"/>
      <dgm:spPr/>
      <dgm:t>
        <a:bodyPr/>
        <a:lstStyle/>
        <a:p>
          <a:r>
            <a:rPr lang="pt-PT" noProof="0" dirty="0"/>
            <a:t>Região/cidade</a:t>
          </a:r>
        </a:p>
      </dgm:t>
    </dgm:pt>
    <dgm:pt modelId="{5EA163D4-B414-A045-8395-364133102E15}" type="parTrans" cxnId="{0E6A07A2-5BEF-3F45-8D1D-99189686769A}">
      <dgm:prSet/>
      <dgm:spPr/>
      <dgm:t>
        <a:bodyPr/>
        <a:lstStyle/>
        <a:p>
          <a:endParaRPr lang="pt-PT" noProof="0" dirty="0"/>
        </a:p>
      </dgm:t>
    </dgm:pt>
    <dgm:pt modelId="{198BC7CE-0E70-3546-9E63-780E12FC1412}" type="sibTrans" cxnId="{0E6A07A2-5BEF-3F45-8D1D-99189686769A}">
      <dgm:prSet/>
      <dgm:spPr/>
      <dgm:t>
        <a:bodyPr/>
        <a:lstStyle/>
        <a:p>
          <a:endParaRPr lang="pt-PT" noProof="0" dirty="0"/>
        </a:p>
      </dgm:t>
    </dgm:pt>
    <dgm:pt modelId="{EED1FB0A-8AA5-6C49-84B5-6DBAE6B67647}">
      <dgm:prSet phldrT="[Texto]"/>
      <dgm:spPr/>
      <dgm:t>
        <a:bodyPr/>
        <a:lstStyle/>
        <a:p>
          <a:r>
            <a:rPr lang="pt-PT" noProof="0" dirty="0"/>
            <a:t>Campus</a:t>
          </a:r>
        </a:p>
      </dgm:t>
    </dgm:pt>
    <dgm:pt modelId="{DAA3A495-FF21-F849-8952-B220AB34B47D}" type="parTrans" cxnId="{7E4C9230-1C57-9340-B9D1-9074B0E35B2F}">
      <dgm:prSet/>
      <dgm:spPr/>
      <dgm:t>
        <a:bodyPr/>
        <a:lstStyle/>
        <a:p>
          <a:endParaRPr lang="pt-PT" noProof="0" dirty="0"/>
        </a:p>
      </dgm:t>
    </dgm:pt>
    <dgm:pt modelId="{057BBDCB-0013-4F4A-9133-5F7777FEFFA0}" type="sibTrans" cxnId="{7E4C9230-1C57-9340-B9D1-9074B0E35B2F}">
      <dgm:prSet/>
      <dgm:spPr/>
      <dgm:t>
        <a:bodyPr/>
        <a:lstStyle/>
        <a:p>
          <a:endParaRPr lang="pt-PT" noProof="0" dirty="0"/>
        </a:p>
      </dgm:t>
    </dgm:pt>
    <dgm:pt modelId="{E9CE53E1-C54E-4445-8ABA-2A5E4360A94B}" type="pres">
      <dgm:prSet presAssocID="{864F304A-96CC-8544-86A2-368EF6B95AD0}" presName="Name0" presStyleCnt="0">
        <dgm:presLayoutVars>
          <dgm:chMax val="7"/>
          <dgm:resizeHandles val="exact"/>
        </dgm:presLayoutVars>
      </dgm:prSet>
      <dgm:spPr/>
    </dgm:pt>
    <dgm:pt modelId="{F4D4FF78-ADF9-D547-BB37-447268C499E1}" type="pres">
      <dgm:prSet presAssocID="{864F304A-96CC-8544-86A2-368EF6B95AD0}" presName="comp1" presStyleCnt="0"/>
      <dgm:spPr/>
    </dgm:pt>
    <dgm:pt modelId="{2C3C6EF2-08CF-7341-BF4B-93511A8056CA}" type="pres">
      <dgm:prSet presAssocID="{864F304A-96CC-8544-86A2-368EF6B95AD0}" presName="circle1" presStyleLbl="node1" presStyleIdx="0" presStyleCnt="2"/>
      <dgm:spPr/>
    </dgm:pt>
    <dgm:pt modelId="{14B6185E-92DE-D140-AD49-F4BBC00D3162}" type="pres">
      <dgm:prSet presAssocID="{864F304A-96CC-8544-86A2-368EF6B95AD0}" presName="c1text" presStyleLbl="node1" presStyleIdx="0" presStyleCnt="2">
        <dgm:presLayoutVars>
          <dgm:bulletEnabled val="1"/>
        </dgm:presLayoutVars>
      </dgm:prSet>
      <dgm:spPr/>
    </dgm:pt>
    <dgm:pt modelId="{A7378717-9E61-E244-A6C8-BE319105A157}" type="pres">
      <dgm:prSet presAssocID="{864F304A-96CC-8544-86A2-368EF6B95AD0}" presName="comp2" presStyleCnt="0"/>
      <dgm:spPr/>
    </dgm:pt>
    <dgm:pt modelId="{525387CF-0217-1443-84E6-186C866AAF3D}" type="pres">
      <dgm:prSet presAssocID="{864F304A-96CC-8544-86A2-368EF6B95AD0}" presName="circle2" presStyleLbl="node1" presStyleIdx="1" presStyleCnt="2"/>
      <dgm:spPr/>
    </dgm:pt>
    <dgm:pt modelId="{EEE83AD8-8D31-E549-8DE7-2B4DC80345AC}" type="pres">
      <dgm:prSet presAssocID="{864F304A-96CC-8544-86A2-368EF6B95AD0}" presName="c2text" presStyleLbl="node1" presStyleIdx="1" presStyleCnt="2">
        <dgm:presLayoutVars>
          <dgm:bulletEnabled val="1"/>
        </dgm:presLayoutVars>
      </dgm:prSet>
      <dgm:spPr/>
    </dgm:pt>
  </dgm:ptLst>
  <dgm:cxnLst>
    <dgm:cxn modelId="{31705324-A472-5148-942D-92BB0F421458}" type="presOf" srcId="{864F304A-96CC-8544-86A2-368EF6B95AD0}" destId="{E9CE53E1-C54E-4445-8ABA-2A5E4360A94B}" srcOrd="0" destOrd="0" presId="urn:microsoft.com/office/officeart/2005/8/layout/venn2"/>
    <dgm:cxn modelId="{7E4C9230-1C57-9340-B9D1-9074B0E35B2F}" srcId="{864F304A-96CC-8544-86A2-368EF6B95AD0}" destId="{EED1FB0A-8AA5-6C49-84B5-6DBAE6B67647}" srcOrd="1" destOrd="0" parTransId="{DAA3A495-FF21-F849-8952-B220AB34B47D}" sibTransId="{057BBDCB-0013-4F4A-9133-5F7777FEFFA0}"/>
    <dgm:cxn modelId="{820C828A-49C9-584E-AC63-1C7E891461EC}" type="presOf" srcId="{CAAF824D-8819-934C-A6A7-1D4640688F3D}" destId="{2C3C6EF2-08CF-7341-BF4B-93511A8056CA}" srcOrd="0" destOrd="0" presId="urn:microsoft.com/office/officeart/2005/8/layout/venn2"/>
    <dgm:cxn modelId="{FC246296-7A28-DA41-9650-4F928250A7C1}" type="presOf" srcId="{CAAF824D-8819-934C-A6A7-1D4640688F3D}" destId="{14B6185E-92DE-D140-AD49-F4BBC00D3162}" srcOrd="1" destOrd="0" presId="urn:microsoft.com/office/officeart/2005/8/layout/venn2"/>
    <dgm:cxn modelId="{87F8CE9B-5E05-9649-AC34-B2429987F34D}" type="presOf" srcId="{EED1FB0A-8AA5-6C49-84B5-6DBAE6B67647}" destId="{525387CF-0217-1443-84E6-186C866AAF3D}" srcOrd="0" destOrd="0" presId="urn:microsoft.com/office/officeart/2005/8/layout/venn2"/>
    <dgm:cxn modelId="{0E6A07A2-5BEF-3F45-8D1D-99189686769A}" srcId="{864F304A-96CC-8544-86A2-368EF6B95AD0}" destId="{CAAF824D-8819-934C-A6A7-1D4640688F3D}" srcOrd="0" destOrd="0" parTransId="{5EA163D4-B414-A045-8395-364133102E15}" sibTransId="{198BC7CE-0E70-3546-9E63-780E12FC1412}"/>
    <dgm:cxn modelId="{C4B91BF5-7407-6144-B378-0B92257D2DB1}" type="presOf" srcId="{EED1FB0A-8AA5-6C49-84B5-6DBAE6B67647}" destId="{EEE83AD8-8D31-E549-8DE7-2B4DC80345AC}" srcOrd="1" destOrd="0" presId="urn:microsoft.com/office/officeart/2005/8/layout/venn2"/>
    <dgm:cxn modelId="{71C81BF5-44B2-634B-94E0-F4C503FE9147}" type="presParOf" srcId="{E9CE53E1-C54E-4445-8ABA-2A5E4360A94B}" destId="{F4D4FF78-ADF9-D547-BB37-447268C499E1}" srcOrd="0" destOrd="0" presId="urn:microsoft.com/office/officeart/2005/8/layout/venn2"/>
    <dgm:cxn modelId="{728FEF9D-3FA3-3A4F-9313-C81A1C604731}" type="presParOf" srcId="{F4D4FF78-ADF9-D547-BB37-447268C499E1}" destId="{2C3C6EF2-08CF-7341-BF4B-93511A8056CA}" srcOrd="0" destOrd="0" presId="urn:microsoft.com/office/officeart/2005/8/layout/venn2"/>
    <dgm:cxn modelId="{130505E8-AC55-244D-90E0-E9792CC881D8}" type="presParOf" srcId="{F4D4FF78-ADF9-D547-BB37-447268C499E1}" destId="{14B6185E-92DE-D140-AD49-F4BBC00D3162}" srcOrd="1" destOrd="0" presId="urn:microsoft.com/office/officeart/2005/8/layout/venn2"/>
    <dgm:cxn modelId="{4E8982BC-1555-AE42-997D-A5BA13DB3CF0}" type="presParOf" srcId="{E9CE53E1-C54E-4445-8ABA-2A5E4360A94B}" destId="{A7378717-9E61-E244-A6C8-BE319105A157}" srcOrd="1" destOrd="0" presId="urn:microsoft.com/office/officeart/2005/8/layout/venn2"/>
    <dgm:cxn modelId="{6CC54CFA-4343-4E49-ADD2-5F2C267F20FD}" type="presParOf" srcId="{A7378717-9E61-E244-A6C8-BE319105A157}" destId="{525387CF-0217-1443-84E6-186C866AAF3D}" srcOrd="0" destOrd="0" presId="urn:microsoft.com/office/officeart/2005/8/layout/venn2"/>
    <dgm:cxn modelId="{D450305C-9EA5-774D-B29B-366EE05C839D}" type="presParOf" srcId="{A7378717-9E61-E244-A6C8-BE319105A157}" destId="{EEE83AD8-8D31-E549-8DE7-2B4DC80345A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C89D9-E043-7341-8BD2-34CE0E0F1B72}">
      <dsp:nvSpPr>
        <dsp:cNvPr id="0" name=""/>
        <dsp:cNvSpPr/>
      </dsp:nvSpPr>
      <dsp:spPr>
        <a:xfrm>
          <a:off x="6630" y="1788266"/>
          <a:ext cx="1842134" cy="1842134"/>
        </a:xfrm>
        <a:prstGeom prst="ellips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Cursos</a:t>
          </a:r>
        </a:p>
      </dsp:txBody>
      <dsp:txXfrm>
        <a:off x="276404" y="2058040"/>
        <a:ext cx="1302586" cy="1302586"/>
      </dsp:txXfrm>
    </dsp:sp>
    <dsp:sp modelId="{F48AEA41-0504-2948-B010-B4B6D1811655}">
      <dsp:nvSpPr>
        <dsp:cNvPr id="0" name=""/>
        <dsp:cNvSpPr/>
      </dsp:nvSpPr>
      <dsp:spPr>
        <a:xfrm>
          <a:off x="1998346" y="2175114"/>
          <a:ext cx="1068437" cy="1068437"/>
        </a:xfrm>
        <a:prstGeom prst="mathPlus">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MX" sz="1800" kern="1200"/>
        </a:p>
      </dsp:txBody>
      <dsp:txXfrm>
        <a:off x="2139967" y="2583684"/>
        <a:ext cx="785195" cy="251297"/>
      </dsp:txXfrm>
    </dsp:sp>
    <dsp:sp modelId="{8EAACB91-478E-504A-AA19-059569FD1DC2}">
      <dsp:nvSpPr>
        <dsp:cNvPr id="0" name=""/>
        <dsp:cNvSpPr/>
      </dsp:nvSpPr>
      <dsp:spPr>
        <a:xfrm>
          <a:off x="3216365" y="1788266"/>
          <a:ext cx="1842134" cy="1842134"/>
        </a:xfrm>
        <a:prstGeom prst="ellipse">
          <a:avLst/>
        </a:prstGeom>
        <a:gradFill rotWithShape="0">
          <a:gsLst>
            <a:gs pos="0">
              <a:schemeClr val="accent2">
                <a:alpha val="90000"/>
                <a:hueOff val="0"/>
                <a:satOff val="0"/>
                <a:lumOff val="0"/>
                <a:alphaOff val="-13333"/>
                <a:satMod val="103000"/>
                <a:lumMod val="102000"/>
                <a:tint val="94000"/>
              </a:schemeClr>
            </a:gs>
            <a:gs pos="50000">
              <a:schemeClr val="accent2">
                <a:alpha val="90000"/>
                <a:hueOff val="0"/>
                <a:satOff val="0"/>
                <a:lumOff val="0"/>
                <a:alphaOff val="-13333"/>
                <a:satMod val="110000"/>
                <a:lumMod val="100000"/>
                <a:shade val="100000"/>
              </a:schemeClr>
            </a:gs>
            <a:gs pos="100000">
              <a:schemeClr val="accent2">
                <a:alpha val="90000"/>
                <a:hueOff val="0"/>
                <a:satOff val="0"/>
                <a:lumOff val="0"/>
                <a:alphaOff val="-1333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Palestras</a:t>
          </a:r>
        </a:p>
      </dsp:txBody>
      <dsp:txXfrm>
        <a:off x="3486139" y="2058040"/>
        <a:ext cx="1302586" cy="1302586"/>
      </dsp:txXfrm>
    </dsp:sp>
    <dsp:sp modelId="{5D0B0BE4-E5A1-964D-A1A2-EAB8FF21D598}">
      <dsp:nvSpPr>
        <dsp:cNvPr id="0" name=""/>
        <dsp:cNvSpPr/>
      </dsp:nvSpPr>
      <dsp:spPr>
        <a:xfrm>
          <a:off x="5208080" y="2175114"/>
          <a:ext cx="1068437" cy="1068437"/>
        </a:xfrm>
        <a:prstGeom prst="mathPlus">
          <a:avLst/>
        </a:prstGeom>
        <a:gradFill rotWithShape="0">
          <a:gsLst>
            <a:gs pos="0">
              <a:schemeClr val="accent2">
                <a:shade val="90000"/>
                <a:hueOff val="-287340"/>
                <a:satOff val="204"/>
                <a:lumOff val="16057"/>
                <a:alphaOff val="0"/>
                <a:satMod val="103000"/>
                <a:lumMod val="102000"/>
                <a:tint val="94000"/>
              </a:schemeClr>
            </a:gs>
            <a:gs pos="50000">
              <a:schemeClr val="accent2">
                <a:shade val="90000"/>
                <a:hueOff val="-287340"/>
                <a:satOff val="204"/>
                <a:lumOff val="16057"/>
                <a:alphaOff val="0"/>
                <a:satMod val="110000"/>
                <a:lumMod val="100000"/>
                <a:shade val="100000"/>
              </a:schemeClr>
            </a:gs>
            <a:gs pos="100000">
              <a:schemeClr val="accent2">
                <a:shade val="90000"/>
                <a:hueOff val="-287340"/>
                <a:satOff val="204"/>
                <a:lumOff val="160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MX" sz="1800" kern="1200"/>
        </a:p>
      </dsp:txBody>
      <dsp:txXfrm>
        <a:off x="5349701" y="2583684"/>
        <a:ext cx="785195" cy="251297"/>
      </dsp:txXfrm>
    </dsp:sp>
    <dsp:sp modelId="{F01EF5A9-AC82-FC47-A5CA-556B4D2E0674}">
      <dsp:nvSpPr>
        <dsp:cNvPr id="0" name=""/>
        <dsp:cNvSpPr/>
      </dsp:nvSpPr>
      <dsp:spPr>
        <a:xfrm>
          <a:off x="6426099" y="1788266"/>
          <a:ext cx="1842134" cy="1842134"/>
        </a:xfrm>
        <a:prstGeom prst="ellipse">
          <a:avLst/>
        </a:prstGeom>
        <a:gradFill rotWithShape="0">
          <a:gsLst>
            <a:gs pos="0">
              <a:schemeClr val="accent2">
                <a:alpha val="90000"/>
                <a:hueOff val="0"/>
                <a:satOff val="0"/>
                <a:lumOff val="0"/>
                <a:alphaOff val="-26667"/>
                <a:satMod val="103000"/>
                <a:lumMod val="102000"/>
                <a:tint val="94000"/>
              </a:schemeClr>
            </a:gs>
            <a:gs pos="50000">
              <a:schemeClr val="accent2">
                <a:alpha val="90000"/>
                <a:hueOff val="0"/>
                <a:satOff val="0"/>
                <a:lumOff val="0"/>
                <a:alphaOff val="-26667"/>
                <a:satMod val="110000"/>
                <a:lumMod val="100000"/>
                <a:shade val="100000"/>
              </a:schemeClr>
            </a:gs>
            <a:gs pos="100000">
              <a:schemeClr val="accent2">
                <a:alpha val="90000"/>
                <a:hueOff val="0"/>
                <a:satOff val="0"/>
                <a:lumOff val="0"/>
                <a:alphaOff val="-26667"/>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Incubadoras</a:t>
          </a:r>
        </a:p>
      </dsp:txBody>
      <dsp:txXfrm>
        <a:off x="6695873" y="2058040"/>
        <a:ext cx="1302586" cy="1302586"/>
      </dsp:txXfrm>
    </dsp:sp>
    <dsp:sp modelId="{FC077EC7-A11B-5D46-9AF5-618115B6ECFB}">
      <dsp:nvSpPr>
        <dsp:cNvPr id="0" name=""/>
        <dsp:cNvSpPr/>
      </dsp:nvSpPr>
      <dsp:spPr>
        <a:xfrm>
          <a:off x="8417815" y="2175114"/>
          <a:ext cx="1068437" cy="1068437"/>
        </a:xfrm>
        <a:prstGeom prst="mathEqual">
          <a:avLst/>
        </a:prstGeom>
        <a:gradFill rotWithShape="0">
          <a:gsLst>
            <a:gs pos="0">
              <a:schemeClr val="accent2">
                <a:shade val="90000"/>
                <a:hueOff val="-574681"/>
                <a:satOff val="409"/>
                <a:lumOff val="32114"/>
                <a:alphaOff val="0"/>
                <a:satMod val="103000"/>
                <a:lumMod val="102000"/>
                <a:tint val="94000"/>
              </a:schemeClr>
            </a:gs>
            <a:gs pos="50000">
              <a:schemeClr val="accent2">
                <a:shade val="90000"/>
                <a:hueOff val="-574681"/>
                <a:satOff val="409"/>
                <a:lumOff val="32114"/>
                <a:alphaOff val="0"/>
                <a:satMod val="110000"/>
                <a:lumMod val="100000"/>
                <a:shade val="100000"/>
              </a:schemeClr>
            </a:gs>
            <a:gs pos="100000">
              <a:schemeClr val="accent2">
                <a:shade val="90000"/>
                <a:hueOff val="-574681"/>
                <a:satOff val="409"/>
                <a:lumOff val="321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s-MX" sz="4500" kern="1200"/>
        </a:p>
      </dsp:txBody>
      <dsp:txXfrm>
        <a:off x="8559436" y="2395212"/>
        <a:ext cx="785195" cy="628241"/>
      </dsp:txXfrm>
    </dsp:sp>
    <dsp:sp modelId="{9C5500BF-A309-BB4A-9CD3-5BDA2A89E68F}">
      <dsp:nvSpPr>
        <dsp:cNvPr id="0" name=""/>
        <dsp:cNvSpPr/>
      </dsp:nvSpPr>
      <dsp:spPr>
        <a:xfrm>
          <a:off x="9635834" y="1788266"/>
          <a:ext cx="1842134" cy="1842134"/>
        </a:xfrm>
        <a:prstGeom prst="ellips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t>Ecossistema?</a:t>
          </a:r>
        </a:p>
      </dsp:txBody>
      <dsp:txXfrm>
        <a:off x="9905608" y="2058040"/>
        <a:ext cx="1302586" cy="130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C6EF2-08CF-7341-BF4B-93511A8056CA}">
      <dsp:nvSpPr>
        <dsp:cNvPr id="0" name=""/>
        <dsp:cNvSpPr/>
      </dsp:nvSpPr>
      <dsp:spPr>
        <a:xfrm>
          <a:off x="272088" y="0"/>
          <a:ext cx="3215024" cy="3215024"/>
        </a:xfrm>
        <a:prstGeom prst="ellipse">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t-PT" sz="1900" kern="1200" noProof="0" dirty="0"/>
            <a:t>Região/cidade</a:t>
          </a:r>
        </a:p>
      </dsp:txBody>
      <dsp:txXfrm>
        <a:off x="1035656" y="241126"/>
        <a:ext cx="1687887" cy="546554"/>
      </dsp:txXfrm>
    </dsp:sp>
    <dsp:sp modelId="{525387CF-0217-1443-84E6-186C866AAF3D}">
      <dsp:nvSpPr>
        <dsp:cNvPr id="0" name=""/>
        <dsp:cNvSpPr/>
      </dsp:nvSpPr>
      <dsp:spPr>
        <a:xfrm>
          <a:off x="673965" y="803755"/>
          <a:ext cx="2411268" cy="2411268"/>
        </a:xfrm>
        <a:prstGeom prst="ellipse">
          <a:avLst/>
        </a:prstGeom>
        <a:solidFill>
          <a:schemeClr val="accent6">
            <a:shade val="50000"/>
            <a:hueOff val="368424"/>
            <a:satOff val="-16105"/>
            <a:lumOff val="43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t-PT" sz="1900" kern="1200" noProof="0" dirty="0"/>
            <a:t>Campus</a:t>
          </a:r>
        </a:p>
      </dsp:txBody>
      <dsp:txXfrm>
        <a:off x="1027088" y="1406572"/>
        <a:ext cx="1705023" cy="120563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706F8-287C-4B79-9093-7F9051947F50}" type="datetimeFigureOut">
              <a:rPr lang="es-MX" smtClean="0"/>
              <a:t>09/11/21</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F49EB-781F-48AA-AED8-568E063431B3}" type="slidenum">
              <a:rPr lang="es-MX" smtClean="0"/>
              <a:t>‹Nº›</a:t>
            </a:fld>
            <a:endParaRPr lang="es-MX"/>
          </a:p>
        </p:txBody>
      </p:sp>
    </p:spTree>
    <p:extLst>
      <p:ext uri="{BB962C8B-B14F-4D97-AF65-F5344CB8AC3E}">
        <p14:creationId xmlns:p14="http://schemas.microsoft.com/office/powerpoint/2010/main" val="1605886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noProof="0" dirty="0" err="1"/>
              <a:t>Presentacao</a:t>
            </a:r>
            <a:r>
              <a:rPr lang="pt-BR" noProof="0" dirty="0"/>
              <a:t>:</a:t>
            </a:r>
          </a:p>
          <a:p>
            <a:pPr marL="171450" indent="-171450">
              <a:buFontTx/>
              <a:buChar char="-"/>
            </a:pPr>
            <a:r>
              <a:rPr lang="pt-BR" noProof="0" dirty="0"/>
              <a:t>Empresaria, Gene-Blumenau, </a:t>
            </a:r>
            <a:r>
              <a:rPr lang="pt-BR" noProof="0" dirty="0" err="1"/>
              <a:t>Blusoft</a:t>
            </a:r>
            <a:r>
              <a:rPr lang="pt-BR" noProof="0" dirty="0"/>
              <a:t>. </a:t>
            </a:r>
            <a:r>
              <a:rPr lang="pt-BR" noProof="0" dirty="0" err="1"/>
              <a:t>Comunicacao</a:t>
            </a:r>
            <a:r>
              <a:rPr lang="pt-BR" noProof="0" dirty="0"/>
              <a:t> para incubadoras de empresas.</a:t>
            </a:r>
          </a:p>
          <a:p>
            <a:pPr marL="171450" indent="-171450">
              <a:buFontTx/>
              <a:buChar char="-"/>
            </a:pPr>
            <a:r>
              <a:rPr lang="pt-BR" noProof="0" dirty="0"/>
              <a:t>Mestrado em </a:t>
            </a:r>
            <a:r>
              <a:rPr lang="pt-BR" noProof="0" dirty="0" err="1"/>
              <a:t>Promocao</a:t>
            </a:r>
            <a:r>
              <a:rPr lang="pt-BR" noProof="0" dirty="0"/>
              <a:t> e </a:t>
            </a:r>
            <a:r>
              <a:rPr lang="pt-BR" noProof="0" dirty="0" err="1"/>
              <a:t>Capacitacao</a:t>
            </a:r>
            <a:r>
              <a:rPr lang="pt-BR" noProof="0" dirty="0"/>
              <a:t> de pequenas empresas, SEPT.</a:t>
            </a:r>
          </a:p>
          <a:p>
            <a:pPr marL="171450" indent="-171450">
              <a:buFontTx/>
              <a:buChar char="-"/>
            </a:pPr>
            <a:r>
              <a:rPr lang="pt-BR" noProof="0" dirty="0" err="1"/>
              <a:t>Tec</a:t>
            </a:r>
            <a:r>
              <a:rPr lang="pt-BR" noProof="0" dirty="0"/>
              <a:t> de MTY: diretora </a:t>
            </a:r>
            <a:r>
              <a:rPr lang="pt-BR" noProof="0" dirty="0" err="1"/>
              <a:t>carrera</a:t>
            </a:r>
            <a:r>
              <a:rPr lang="pt-BR" noProof="0" dirty="0"/>
              <a:t> LDE em campus QRO, diretora departamento de </a:t>
            </a:r>
            <a:r>
              <a:rPr lang="pt-BR" noProof="0" dirty="0" err="1"/>
              <a:t>emprendedorismo</a:t>
            </a:r>
            <a:r>
              <a:rPr lang="pt-BR" noProof="0" dirty="0"/>
              <a:t>, diretora regional IEEGL. </a:t>
            </a:r>
            <a:r>
              <a:rPr lang="pt-BR" noProof="0" dirty="0" err="1"/>
              <a:t>Tec</a:t>
            </a:r>
            <a:r>
              <a:rPr lang="pt-BR" noProof="0" dirty="0"/>
              <a:t>, uma grande escola: ranking Princeton.</a:t>
            </a:r>
          </a:p>
          <a:p>
            <a:pPr marL="171450" indent="-171450">
              <a:buFontTx/>
              <a:buChar char="-"/>
            </a:pPr>
            <a:r>
              <a:rPr lang="pt-BR" noProof="0" dirty="0"/>
              <a:t>Doutorado: educação em </a:t>
            </a:r>
            <a:r>
              <a:rPr lang="pt-BR" noProof="0" dirty="0" err="1"/>
              <a:t>emprendedorismo</a:t>
            </a:r>
            <a:r>
              <a:rPr lang="pt-BR" noProof="0" dirty="0"/>
              <a:t>.</a:t>
            </a:r>
          </a:p>
        </p:txBody>
      </p:sp>
      <p:sp>
        <p:nvSpPr>
          <p:cNvPr id="4" name="Marcador de número de diapositiva 3"/>
          <p:cNvSpPr>
            <a:spLocks noGrp="1"/>
          </p:cNvSpPr>
          <p:nvPr>
            <p:ph type="sldNum" sz="quarter" idx="5"/>
          </p:nvPr>
        </p:nvSpPr>
        <p:spPr/>
        <p:txBody>
          <a:bodyPr/>
          <a:lstStyle/>
          <a:p>
            <a:fld id="{B36F49EB-781F-48AA-AED8-568E063431B3}" type="slidenum">
              <a:rPr lang="es-MX" smtClean="0"/>
              <a:t>1</a:t>
            </a:fld>
            <a:endParaRPr lang="es-MX"/>
          </a:p>
        </p:txBody>
      </p:sp>
    </p:spTree>
    <p:extLst>
      <p:ext uri="{BB962C8B-B14F-4D97-AF65-F5344CB8AC3E}">
        <p14:creationId xmlns:p14="http://schemas.microsoft.com/office/powerpoint/2010/main" val="258610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chemeClr val="bg1"/>
                </a:solidFill>
              </a:rPr>
              <a:t>O empreendedorismo é uma disciplina que, em sua natureza, convida todos os seus atores a viver com ambição. 
Universidades como centro de inovação e desenvolvimento por meio do empreendedorismo.</a:t>
            </a:r>
          </a:p>
          <a:p>
            <a:endParaRPr lang="es-ES_tradnl" dirty="0"/>
          </a:p>
        </p:txBody>
      </p:sp>
      <p:sp>
        <p:nvSpPr>
          <p:cNvPr id="4" name="Marcador de número de diapositiva 3"/>
          <p:cNvSpPr>
            <a:spLocks noGrp="1"/>
          </p:cNvSpPr>
          <p:nvPr>
            <p:ph type="sldNum" sz="quarter" idx="5"/>
          </p:nvPr>
        </p:nvSpPr>
        <p:spPr/>
        <p:txBody>
          <a:bodyPr/>
          <a:lstStyle/>
          <a:p>
            <a:fld id="{B36F49EB-781F-48AA-AED8-568E063431B3}" type="slidenum">
              <a:rPr lang="es-MX" smtClean="0"/>
              <a:t>4</a:t>
            </a:fld>
            <a:endParaRPr lang="es-MX"/>
          </a:p>
        </p:txBody>
      </p:sp>
    </p:spTree>
    <p:extLst>
      <p:ext uri="{BB962C8B-B14F-4D97-AF65-F5344CB8AC3E}">
        <p14:creationId xmlns:p14="http://schemas.microsoft.com/office/powerpoint/2010/main" val="39222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noProof="0" dirty="0"/>
              <a:t>Para atender a essa demanda da sociedade, as universidades surgiram uma série de iniciativas: temas, concursos, etc... Mas o que é necessário para um conjunto de iniciativas é transformado em um ecossistema... Cursos de Empreendedorismo vs. Empreendedorismo Ecossistemas de empreendedorismo.
</a:t>
            </a:r>
            <a:endParaRPr lang="es-ES_tradnl" dirty="0"/>
          </a:p>
        </p:txBody>
      </p:sp>
      <p:sp>
        <p:nvSpPr>
          <p:cNvPr id="4" name="Marcador de número de diapositiva 3"/>
          <p:cNvSpPr>
            <a:spLocks noGrp="1"/>
          </p:cNvSpPr>
          <p:nvPr>
            <p:ph type="sldNum" sz="quarter" idx="5"/>
          </p:nvPr>
        </p:nvSpPr>
        <p:spPr/>
        <p:txBody>
          <a:bodyPr/>
          <a:lstStyle/>
          <a:p>
            <a:fld id="{B36F49EB-781F-48AA-AED8-568E063431B3}" type="slidenum">
              <a:rPr lang="es-MX" smtClean="0"/>
              <a:t>5</a:t>
            </a:fld>
            <a:endParaRPr lang="es-MX"/>
          </a:p>
        </p:txBody>
      </p:sp>
    </p:spTree>
    <p:extLst>
      <p:ext uri="{BB962C8B-B14F-4D97-AF65-F5344CB8AC3E}">
        <p14:creationId xmlns:p14="http://schemas.microsoft.com/office/powerpoint/2010/main" val="150969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Entrepreneurial ecosystems represent the</a:t>
            </a:r>
          </a:p>
          <a:p>
            <a:r>
              <a:rPr lang="es-MX" dirty="0"/>
              <a:t>social, cultural, political and economic context surrounding, supporting and influencing entrepreneurs</a:t>
            </a:r>
          </a:p>
          <a:p>
            <a:r>
              <a:rPr lang="es-MX" dirty="0"/>
              <a:t>(Neck et al., 2004).</a:t>
            </a:r>
          </a:p>
          <a:p>
            <a:endParaRPr lang="es-ES_tradnl" dirty="0"/>
          </a:p>
        </p:txBody>
      </p:sp>
      <p:sp>
        <p:nvSpPr>
          <p:cNvPr id="4" name="Marcador de número de diapositiva 3"/>
          <p:cNvSpPr>
            <a:spLocks noGrp="1"/>
          </p:cNvSpPr>
          <p:nvPr>
            <p:ph type="sldNum" sz="quarter" idx="5"/>
          </p:nvPr>
        </p:nvSpPr>
        <p:spPr/>
        <p:txBody>
          <a:bodyPr/>
          <a:lstStyle/>
          <a:p>
            <a:fld id="{B36F49EB-781F-48AA-AED8-568E063431B3}" type="slidenum">
              <a:rPr lang="es-MX" smtClean="0"/>
              <a:t>6</a:t>
            </a:fld>
            <a:endParaRPr lang="es-MX"/>
          </a:p>
        </p:txBody>
      </p:sp>
    </p:spTree>
    <p:extLst>
      <p:ext uri="{BB962C8B-B14F-4D97-AF65-F5344CB8AC3E}">
        <p14:creationId xmlns:p14="http://schemas.microsoft.com/office/powerpoint/2010/main" val="91495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kern="1200" dirty="0">
                <a:solidFill>
                  <a:schemeClr val="tx1"/>
                </a:solidFill>
                <a:effectLst/>
                <a:latin typeface="+mn-lt"/>
                <a:ea typeface="+mn-ea"/>
                <a:cs typeface="+mn-cs"/>
              </a:rPr>
              <a:t>Miller &amp; Acs (2017) define the university entrepreneurial ecosystems through a lens of frontier attributes that function as enablers for the growth of the entrepreneurship within the university campuses. These frontier attributes are: Liberty/freedom, diversity and available assets. Liberty or freedom represent the ability of students to freely choose the courses and extracurricular activities, the freedom of decision-making and options today’s students have in terms of international transfers, research, etc. Diversity is represented by a number of demographic factors, but also fields of study, visiting faculty and students, political ideologies, etc. The available assets can be perceived in terms of courses and educational programs, alumni, professors, labs, networks to other institutions and many more. The various actors and factors within the entrepreneurial micro-ecosystem as well as the interconnectivity of the micro-ecosystem with the regional ecosystem are visible in Figure 2. </a:t>
            </a:r>
            <a:endParaRPr lang="es-MX" dirty="0">
              <a:effectLst/>
            </a:endParaRPr>
          </a:p>
        </p:txBody>
      </p:sp>
      <p:sp>
        <p:nvSpPr>
          <p:cNvPr id="4" name="Marcador de número de diapositiva 3"/>
          <p:cNvSpPr>
            <a:spLocks noGrp="1"/>
          </p:cNvSpPr>
          <p:nvPr>
            <p:ph type="sldNum" sz="quarter" idx="5"/>
          </p:nvPr>
        </p:nvSpPr>
        <p:spPr/>
        <p:txBody>
          <a:bodyPr/>
          <a:lstStyle/>
          <a:p>
            <a:fld id="{B36F49EB-781F-48AA-AED8-568E063431B3}" type="slidenum">
              <a:rPr lang="es-MX" smtClean="0"/>
              <a:t>7</a:t>
            </a:fld>
            <a:endParaRPr lang="es-MX"/>
          </a:p>
        </p:txBody>
      </p:sp>
    </p:spTree>
    <p:extLst>
      <p:ext uri="{BB962C8B-B14F-4D97-AF65-F5344CB8AC3E}">
        <p14:creationId xmlns:p14="http://schemas.microsoft.com/office/powerpoint/2010/main" val="398539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kern="1200" dirty="0">
                <a:solidFill>
                  <a:schemeClr val="tx1"/>
                </a:solidFill>
                <a:effectLst/>
                <a:latin typeface="+mn-lt"/>
                <a:ea typeface="+mn-ea"/>
                <a:cs typeface="+mn-cs"/>
              </a:rPr>
              <a:t>The entrepreneurial ecosystem at the university is deeply connected with the entrepreneurial culture, that the institution fosters and develops within the campus. The understanding of the development of such culture helps understand the level, at which the university campus functions, as well as coin a strategy for the development of the ecosystem itself. In figure 3, a theoretical framework of such systematisation is presented (Davis, 2001). </a:t>
            </a:r>
            <a:endParaRPr lang="es-MX" dirty="0">
              <a:effectLst/>
            </a:endParaRPr>
          </a:p>
          <a:p>
            <a:pPr rtl="0"/>
            <a:r>
              <a:rPr lang="es-MX" sz="1200" b="0" i="0" u="none" strike="noStrike" kern="1200" dirty="0">
                <a:solidFill>
                  <a:schemeClr val="tx1"/>
                </a:solidFill>
                <a:effectLst/>
                <a:latin typeface="+mn-lt"/>
                <a:ea typeface="+mn-ea"/>
                <a:cs typeface="+mn-cs"/>
              </a:rPr>
              <a:t>Within this framework, the two variables are degree of systematisation of the entrepreneurial activity, and the degree of importance of entrepreneurialism at the university. The degree of importance defines, how well is the entrepreneurship orientation within the university developed, from marginal, scarcely organized activities, to an extensive number of activities and linkage of entrepreneurial development to the everyday life at the campus. On the other hand, the degree of systematisation refers to the way these activities are organized within the campus. The Ad hoc, or low degree of systematisation, refers to the more localised and primitive initiatives, often individual or on a department (school) level. The high degree of systematisation is connected to top-down, and leadership supported orientation of entrepreneurial activities and culture within the university structure. This understanding provides us with a framework that allows us to further analyze the entrepreneurial ecosystems at a university level, and their connection to the outside, external entrepreneurial ecosystems. </a:t>
            </a:r>
            <a:endParaRPr lang="es-MX" dirty="0">
              <a:effectLst/>
            </a:endParaRPr>
          </a:p>
          <a:p>
            <a:pPr rtl="0"/>
            <a:endParaRPr lang="es-MX" dirty="0">
              <a:effectLst/>
            </a:endParaRPr>
          </a:p>
        </p:txBody>
      </p:sp>
      <p:sp>
        <p:nvSpPr>
          <p:cNvPr id="4" name="Marcador de número de diapositiva 3"/>
          <p:cNvSpPr>
            <a:spLocks noGrp="1"/>
          </p:cNvSpPr>
          <p:nvPr>
            <p:ph type="sldNum" sz="quarter" idx="5"/>
          </p:nvPr>
        </p:nvSpPr>
        <p:spPr/>
        <p:txBody>
          <a:bodyPr/>
          <a:lstStyle/>
          <a:p>
            <a:fld id="{B36F49EB-781F-48AA-AED8-568E063431B3}" type="slidenum">
              <a:rPr lang="es-MX" smtClean="0"/>
              <a:t>8</a:t>
            </a:fld>
            <a:endParaRPr lang="es-MX"/>
          </a:p>
        </p:txBody>
      </p:sp>
    </p:spTree>
    <p:extLst>
      <p:ext uri="{BB962C8B-B14F-4D97-AF65-F5344CB8AC3E}">
        <p14:creationId xmlns:p14="http://schemas.microsoft.com/office/powerpoint/2010/main" val="105850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noProof="0" dirty="0"/>
              <a:t>Ferramenta Miguel/</a:t>
            </a:r>
            <a:r>
              <a:rPr lang="pt-BR" noProof="0" dirty="0" err="1"/>
              <a:t>Ján</a:t>
            </a:r>
            <a:r>
              <a:rPr lang="pt-BR" noProof="0" dirty="0"/>
              <a:t>.</a:t>
            </a:r>
          </a:p>
        </p:txBody>
      </p:sp>
      <p:sp>
        <p:nvSpPr>
          <p:cNvPr id="4" name="Marcador de número de diapositiva 3"/>
          <p:cNvSpPr>
            <a:spLocks noGrp="1"/>
          </p:cNvSpPr>
          <p:nvPr>
            <p:ph type="sldNum" sz="quarter" idx="5"/>
          </p:nvPr>
        </p:nvSpPr>
        <p:spPr/>
        <p:txBody>
          <a:bodyPr/>
          <a:lstStyle/>
          <a:p>
            <a:fld id="{B36F49EB-781F-48AA-AED8-568E063431B3}" type="slidenum">
              <a:rPr lang="es-MX" smtClean="0"/>
              <a:t>9</a:t>
            </a:fld>
            <a:endParaRPr lang="es-MX"/>
          </a:p>
        </p:txBody>
      </p:sp>
    </p:spTree>
    <p:extLst>
      <p:ext uri="{BB962C8B-B14F-4D97-AF65-F5344CB8AC3E}">
        <p14:creationId xmlns:p14="http://schemas.microsoft.com/office/powerpoint/2010/main" val="1746602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kern="1200" dirty="0">
                <a:solidFill>
                  <a:schemeClr val="tx1"/>
                </a:solidFill>
                <a:effectLst/>
                <a:latin typeface="+mn-lt"/>
                <a:ea typeface="+mn-ea"/>
                <a:cs typeface="+mn-cs"/>
              </a:rPr>
              <a:t>In this sense, universities may play the role as anchor institutions of regional innovation systems, since they have a clear social purpose and offer formal and informal support for development (Culkin, 2016). The impact of entrepreneurial universities in regional development has been too focused on the creation of students´ enterprises (Miller &amp; Acs, 2017) and we argue that an holistic approach is necessary. Universities and their entrepreneurial ecosystems foster the development of entrepreneurial skills and attitudes as well as new venture creation. As Galvão et al. (2018) observe, universities use entrepreneurship education programs that develop students´ entrepreneurial spirit. They may lead to new venture creation, but they also impact in the development of other career paths (Jones et al., 2017). </a:t>
            </a:r>
            <a:endParaRPr lang="es-MX" dirty="0">
              <a:effectLst/>
            </a:endParaRPr>
          </a:p>
          <a:p>
            <a:pPr rtl="0"/>
            <a:r>
              <a:rPr lang="es-MX" sz="1200" b="0" i="0" u="none" strike="noStrike" kern="1200" dirty="0">
                <a:solidFill>
                  <a:schemeClr val="tx1"/>
                </a:solidFill>
                <a:effectLst/>
                <a:latin typeface="+mn-lt"/>
                <a:ea typeface="+mn-ea"/>
                <a:cs typeface="+mn-cs"/>
              </a:rPr>
              <a:t>If we argue that the contribution of entrepreneurial universities to regional development goes further than just enterprise creation, we must discuss the metrics that we use to measure this effect. Traditionally, technology transfer metrics are the primary way that universities demonstrate their contribution to economic development, but it is a rather limited metric if we want to demonstrate the role played by university in talent development, for example. Walshok and Shapiro (2014) propose that entrepreneurial universities contribute as a function of culture, commercializations supports, talent development and connections with a diversity of industries. Finally, we must take into account that different stakeholders will have different interests and objectives, and the metrics should reflect that. For example, university leadership cares for reputation and rankings, faculty and student recruiting, and research funding; while business incubators and accelerators look for number of startups formed and dollars of capital raised (Huang-Saad et al., 2018). </a:t>
            </a:r>
            <a:endParaRPr lang="es-MX" dirty="0">
              <a:effectLst/>
            </a:endParaRPr>
          </a:p>
          <a:p>
            <a:pPr rtl="0"/>
            <a:endParaRPr lang="es-MX" dirty="0">
              <a:effectLst/>
            </a:endParaRPr>
          </a:p>
        </p:txBody>
      </p:sp>
      <p:sp>
        <p:nvSpPr>
          <p:cNvPr id="4" name="Marcador de número de diapositiva 3"/>
          <p:cNvSpPr>
            <a:spLocks noGrp="1"/>
          </p:cNvSpPr>
          <p:nvPr>
            <p:ph type="sldNum" sz="quarter" idx="5"/>
          </p:nvPr>
        </p:nvSpPr>
        <p:spPr/>
        <p:txBody>
          <a:bodyPr/>
          <a:lstStyle/>
          <a:p>
            <a:fld id="{B36F49EB-781F-48AA-AED8-568E063431B3}" type="slidenum">
              <a:rPr lang="es-MX" smtClean="0"/>
              <a:t>18</a:t>
            </a:fld>
            <a:endParaRPr lang="es-MX"/>
          </a:p>
        </p:txBody>
      </p:sp>
    </p:spTree>
    <p:extLst>
      <p:ext uri="{BB962C8B-B14F-4D97-AF65-F5344CB8AC3E}">
        <p14:creationId xmlns:p14="http://schemas.microsoft.com/office/powerpoint/2010/main" val="3951050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endParaRPr lang="es-MX" dirty="0">
              <a:effectLst/>
            </a:endParaRPr>
          </a:p>
        </p:txBody>
      </p:sp>
      <p:sp>
        <p:nvSpPr>
          <p:cNvPr id="4" name="Marcador de número de diapositiva 3"/>
          <p:cNvSpPr>
            <a:spLocks noGrp="1"/>
          </p:cNvSpPr>
          <p:nvPr>
            <p:ph type="sldNum" sz="quarter" idx="5"/>
          </p:nvPr>
        </p:nvSpPr>
        <p:spPr/>
        <p:txBody>
          <a:bodyPr/>
          <a:lstStyle/>
          <a:p>
            <a:fld id="{B36F49EB-781F-48AA-AED8-568E063431B3}" type="slidenum">
              <a:rPr lang="es-MX" smtClean="0"/>
              <a:t>19</a:t>
            </a:fld>
            <a:endParaRPr lang="es-MX"/>
          </a:p>
        </p:txBody>
      </p:sp>
    </p:spTree>
    <p:extLst>
      <p:ext uri="{BB962C8B-B14F-4D97-AF65-F5344CB8AC3E}">
        <p14:creationId xmlns:p14="http://schemas.microsoft.com/office/powerpoint/2010/main" val="4287573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3983880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1954521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1312701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707B66D9-F6A2-A042-800C-1F8CF7426EF6}"/>
              </a:ext>
            </a:extLst>
          </p:cNvPr>
          <p:cNvSpPr>
            <a:spLocks noGrp="1"/>
          </p:cNvSpPr>
          <p:nvPr>
            <p:ph type="dt" sz="half" idx="10"/>
          </p:nvPr>
        </p:nvSpPr>
        <p:spPr/>
        <p:txBody>
          <a:bodyPr/>
          <a:lstStyle/>
          <a:p>
            <a:fld id="{8EE0D0D7-2A1C-BD4A-A9E5-5665229ED1D1}" type="datetimeFigureOut">
              <a:rPr lang="es-MX" smtClean="0"/>
              <a:t>09/11/21</a:t>
            </a:fld>
            <a:endParaRPr lang="es-MX"/>
          </a:p>
        </p:txBody>
      </p:sp>
      <p:sp>
        <p:nvSpPr>
          <p:cNvPr id="4" name="Marcador de pie de página 3">
            <a:extLst>
              <a:ext uri="{FF2B5EF4-FFF2-40B4-BE49-F238E27FC236}">
                <a16:creationId xmlns:a16="http://schemas.microsoft.com/office/drawing/2014/main" id="{FC676283-3983-9840-95E2-24A386E9621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3232B3C0-3DCF-F54E-B99E-DA4CE555BD2A}"/>
              </a:ext>
            </a:extLst>
          </p:cNvPr>
          <p:cNvSpPr>
            <a:spLocks noGrp="1"/>
          </p:cNvSpPr>
          <p:nvPr>
            <p:ph type="sldNum" sz="quarter" idx="12"/>
          </p:nvPr>
        </p:nvSpPr>
        <p:spPr/>
        <p:txBody>
          <a:bodyPr/>
          <a:lstStyle/>
          <a:p>
            <a:fld id="{BB99E828-AACD-C94D-9249-C8F17394A0B9}" type="slidenum">
              <a:rPr lang="es-MX" smtClean="0"/>
              <a:t>‹Nº›</a:t>
            </a:fld>
            <a:endParaRPr lang="es-MX"/>
          </a:p>
        </p:txBody>
      </p:sp>
      <p:pic>
        <p:nvPicPr>
          <p:cNvPr id="6" name="Imagen 4">
            <a:extLst>
              <a:ext uri="{FF2B5EF4-FFF2-40B4-BE49-F238E27FC236}">
                <a16:creationId xmlns:a16="http://schemas.microsoft.com/office/drawing/2014/main" id="{2522B122-9F6E-CC4C-B3D9-2961792EC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135" r="6378"/>
          <a:stretch/>
        </p:blipFill>
        <p:spPr>
          <a:xfrm>
            <a:off x="0" y="0"/>
            <a:ext cx="1156606" cy="6858000"/>
          </a:xfrm>
          <a:prstGeom prst="rect">
            <a:avLst/>
          </a:prstGeom>
        </p:spPr>
      </p:pic>
      <p:pic>
        <p:nvPicPr>
          <p:cNvPr id="7" name="Imagen 3">
            <a:extLst>
              <a:ext uri="{FF2B5EF4-FFF2-40B4-BE49-F238E27FC236}">
                <a16:creationId xmlns:a16="http://schemas.microsoft.com/office/drawing/2014/main" id="{586882BB-BA66-F248-85C4-E7748F076D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842" t="67070" r="27694" b="10033"/>
          <a:stretch/>
        </p:blipFill>
        <p:spPr>
          <a:xfrm>
            <a:off x="10142808" y="5286599"/>
            <a:ext cx="2049192" cy="1570209"/>
          </a:xfrm>
          <a:prstGeom prst="rect">
            <a:avLst/>
          </a:prstGeom>
        </p:spPr>
      </p:pic>
      <p:pic>
        <p:nvPicPr>
          <p:cNvPr id="8" name="Imagen 5">
            <a:extLst>
              <a:ext uri="{FF2B5EF4-FFF2-40B4-BE49-F238E27FC236}">
                <a16:creationId xmlns:a16="http://schemas.microsoft.com/office/drawing/2014/main" id="{7A17E6A3-486F-1F47-BC5E-5BE9DA8DE0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11" t="7417" r="86179" b="6545"/>
          <a:stretch/>
        </p:blipFill>
        <p:spPr>
          <a:xfrm>
            <a:off x="11167405" y="956603"/>
            <a:ext cx="1024596" cy="5900205"/>
          </a:xfrm>
          <a:prstGeom prst="rect">
            <a:avLst/>
          </a:prstGeom>
        </p:spPr>
      </p:pic>
    </p:spTree>
    <p:extLst>
      <p:ext uri="{BB962C8B-B14F-4D97-AF65-F5344CB8AC3E}">
        <p14:creationId xmlns:p14="http://schemas.microsoft.com/office/powerpoint/2010/main" val="367660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magen con título">
    <p:spTree>
      <p:nvGrpSpPr>
        <p:cNvPr id="1" name=""/>
        <p:cNvGrpSpPr/>
        <p:nvPr/>
      </p:nvGrpSpPr>
      <p:grpSpPr>
        <a:xfrm>
          <a:off x="0" y="0"/>
          <a:ext cx="0" cy="0"/>
          <a:chOff x="0" y="0"/>
          <a:chExt cx="0" cy="0"/>
        </a:xfrm>
      </p:grpSpPr>
      <p:pic>
        <p:nvPicPr>
          <p:cNvPr id="8" name="Imagen 11">
            <a:extLst>
              <a:ext uri="{FF2B5EF4-FFF2-40B4-BE49-F238E27FC236}">
                <a16:creationId xmlns:a16="http://schemas.microsoft.com/office/drawing/2014/main" id="{2E9B5240-37E7-924B-8324-24D4B118FE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553"/>
          <a:stretch/>
        </p:blipFill>
        <p:spPr>
          <a:xfrm>
            <a:off x="0" y="6141572"/>
            <a:ext cx="12192000" cy="716428"/>
          </a:xfrm>
          <a:prstGeom prst="rect">
            <a:avLst/>
          </a:prstGeom>
        </p:spPr>
      </p:pic>
      <p:pic>
        <p:nvPicPr>
          <p:cNvPr id="9" name="Imagen 13">
            <a:extLst>
              <a:ext uri="{FF2B5EF4-FFF2-40B4-BE49-F238E27FC236}">
                <a16:creationId xmlns:a16="http://schemas.microsoft.com/office/drawing/2014/main" id="{8CBDE411-9C25-EC4F-9178-891FADBBEAE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105" t="24182" r="4654" b="58851"/>
          <a:stretch/>
        </p:blipFill>
        <p:spPr>
          <a:xfrm>
            <a:off x="10661837" y="2"/>
            <a:ext cx="1530162" cy="1163608"/>
          </a:xfrm>
          <a:prstGeom prst="rect">
            <a:avLst/>
          </a:prstGeom>
        </p:spPr>
      </p:pic>
      <p:pic>
        <p:nvPicPr>
          <p:cNvPr id="10" name="Imagen 14">
            <a:extLst>
              <a:ext uri="{FF2B5EF4-FFF2-40B4-BE49-F238E27FC236}">
                <a16:creationId xmlns:a16="http://schemas.microsoft.com/office/drawing/2014/main" id="{5D1DFBCC-837C-0541-866E-69F61A6377D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8079" t="43766" r="-12320" b="35780"/>
          <a:stretch/>
        </p:blipFill>
        <p:spPr>
          <a:xfrm flipH="1">
            <a:off x="10886910" y="-42292"/>
            <a:ext cx="1530162" cy="1402761"/>
          </a:xfrm>
          <a:prstGeom prst="rect">
            <a:avLst/>
          </a:prstGeom>
        </p:spPr>
      </p:pic>
    </p:spTree>
    <p:extLst>
      <p:ext uri="{BB962C8B-B14F-4D97-AF65-F5344CB8AC3E}">
        <p14:creationId xmlns:p14="http://schemas.microsoft.com/office/powerpoint/2010/main" val="1637893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147890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84333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628819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_tradnl" dirty="0">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303551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fecha 2"/>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_tradnl"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316206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_tradnl" dirty="0">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1663028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162242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270717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374BF-8A84-3F46-9F1F-CFFEE1DA4D3F}" type="datetimeFigureOut">
              <a:rPr lang="es-ES_tradnl" smtClean="0">
                <a:solidFill>
                  <a:prstClr val="black">
                    <a:tint val="75000"/>
                  </a:prstClr>
                </a:solidFill>
              </a:rPr>
              <a:pPr/>
              <a:t>9/11/21</a:t>
            </a:fld>
            <a:endParaRPr lang="es-ES_tradnl" dirty="0">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2D3FD-CA3F-3146-8E8D-022A9205E6C8}" type="slidenum">
              <a:rPr lang="es-ES_tradnl" smtClean="0">
                <a:solidFill>
                  <a:prstClr val="black">
                    <a:tint val="75000"/>
                  </a:prstClr>
                </a:solidFill>
              </a:rPr>
              <a:pPr/>
              <a:t>‹Nº›</a:t>
            </a:fld>
            <a:endParaRPr lang="es-ES_tradnl" dirty="0">
              <a:solidFill>
                <a:prstClr val="black">
                  <a:tint val="75000"/>
                </a:prstClr>
              </a:solidFill>
            </a:endParaRPr>
          </a:p>
        </p:txBody>
      </p:sp>
    </p:spTree>
    <p:extLst>
      <p:ext uri="{BB962C8B-B14F-4D97-AF65-F5344CB8AC3E}">
        <p14:creationId xmlns:p14="http://schemas.microsoft.com/office/powerpoint/2010/main" val="189508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tiff"/><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âmpada na erva">
            <a:extLst>
              <a:ext uri="{FF2B5EF4-FFF2-40B4-BE49-F238E27FC236}">
                <a16:creationId xmlns:a16="http://schemas.microsoft.com/office/drawing/2014/main" id="{D2AA7348-01E6-46ED-98C2-94864279270B}"/>
              </a:ext>
            </a:extLst>
          </p:cNvPr>
          <p:cNvPicPr>
            <a:picLocks noChangeAspect="1"/>
          </p:cNvPicPr>
          <p:nvPr/>
        </p:nvPicPr>
        <p:blipFill rotWithShape="1">
          <a:blip r:embed="rId3">
            <a:alphaModFix amt="50000"/>
          </a:blip>
          <a:srcRect t="3272" b="12459"/>
          <a:stretch/>
        </p:blipFill>
        <p:spPr>
          <a:xfrm>
            <a:off x="20" y="1"/>
            <a:ext cx="12191980" cy="6857999"/>
          </a:xfrm>
          <a:prstGeom prst="rect">
            <a:avLst/>
          </a:prstGeom>
        </p:spPr>
      </p:pic>
      <p:sp>
        <p:nvSpPr>
          <p:cNvPr id="4" name="CuadroTexto 3">
            <a:extLst>
              <a:ext uri="{FF2B5EF4-FFF2-40B4-BE49-F238E27FC236}">
                <a16:creationId xmlns:a16="http://schemas.microsoft.com/office/drawing/2014/main" id="{AC35E0D3-6B4E-2B4F-BCBF-8ED6760297A7}"/>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a:solidFill>
                  <a:srgbClr val="FFFFFF"/>
                </a:solidFill>
                <a:latin typeface="+mj-lt"/>
                <a:ea typeface="+mj-ea"/>
                <a:cs typeface="+mj-cs"/>
              </a:rPr>
              <a:t>Ecossistemas de Empreendedorismo Universitário</a:t>
            </a:r>
          </a:p>
        </p:txBody>
      </p:sp>
    </p:spTree>
    <p:extLst>
      <p:ext uri="{BB962C8B-B14F-4D97-AF65-F5344CB8AC3E}">
        <p14:creationId xmlns:p14="http://schemas.microsoft.com/office/powerpoint/2010/main" val="32130193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64F8348-46E0-8D4A-935E-398453E07E1F}"/>
              </a:ext>
            </a:extLst>
          </p:cNvPr>
          <p:cNvPicPr>
            <a:picLocks noChangeAspect="1"/>
          </p:cNvPicPr>
          <p:nvPr/>
        </p:nvPicPr>
        <p:blipFill>
          <a:blip r:embed="rId2"/>
          <a:stretch>
            <a:fillRect/>
          </a:stretch>
        </p:blipFill>
        <p:spPr>
          <a:xfrm>
            <a:off x="0" y="19639"/>
            <a:ext cx="12192000" cy="6818722"/>
          </a:xfrm>
          <a:prstGeom prst="rect">
            <a:avLst/>
          </a:prstGeom>
        </p:spPr>
      </p:pic>
      <p:sp>
        <p:nvSpPr>
          <p:cNvPr id="3" name="CuadroTexto 2">
            <a:extLst>
              <a:ext uri="{FF2B5EF4-FFF2-40B4-BE49-F238E27FC236}">
                <a16:creationId xmlns:a16="http://schemas.microsoft.com/office/drawing/2014/main" id="{13A6827C-8924-7A40-82AE-D8B6C2450EF8}"/>
              </a:ext>
            </a:extLst>
          </p:cNvPr>
          <p:cNvSpPr txBox="1"/>
          <p:nvPr/>
        </p:nvSpPr>
        <p:spPr>
          <a:xfrm>
            <a:off x="2955470" y="1050471"/>
            <a:ext cx="4614789" cy="1569660"/>
          </a:xfrm>
          <a:prstGeom prst="rect">
            <a:avLst/>
          </a:prstGeom>
          <a:solidFill>
            <a:schemeClr val="bg1"/>
          </a:solidFill>
        </p:spPr>
        <p:txBody>
          <a:bodyPr wrap="none" rtlCol="0">
            <a:spAutoFit/>
          </a:bodyPr>
          <a:lstStyle/>
          <a:p>
            <a:endParaRPr lang="pt-BR" sz="2400" b="1" dirty="0"/>
          </a:p>
          <a:p>
            <a:r>
              <a:rPr lang="pt-BR" sz="2400" b="1" dirty="0"/>
              <a:t>Empreendedores
Detonar atividade empreendedora
</a:t>
            </a:r>
          </a:p>
        </p:txBody>
      </p:sp>
      <p:sp>
        <p:nvSpPr>
          <p:cNvPr id="4" name="CuadroTexto 3">
            <a:extLst>
              <a:ext uri="{FF2B5EF4-FFF2-40B4-BE49-F238E27FC236}">
                <a16:creationId xmlns:a16="http://schemas.microsoft.com/office/drawing/2014/main" id="{C479389A-EC7F-0D40-99EE-2E92CD2D551F}"/>
              </a:ext>
            </a:extLst>
          </p:cNvPr>
          <p:cNvSpPr txBox="1"/>
          <p:nvPr/>
        </p:nvSpPr>
        <p:spPr>
          <a:xfrm>
            <a:off x="1240973" y="3809147"/>
            <a:ext cx="2068285" cy="1323439"/>
          </a:xfrm>
          <a:prstGeom prst="rect">
            <a:avLst/>
          </a:prstGeom>
          <a:solidFill>
            <a:schemeClr val="bg1"/>
          </a:solidFill>
        </p:spPr>
        <p:txBody>
          <a:bodyPr wrap="square" rtlCol="0">
            <a:spAutoFit/>
          </a:bodyPr>
          <a:lstStyle/>
          <a:p>
            <a:pPr algn="ctr"/>
            <a:endParaRPr lang="pt-BR" sz="2000"/>
          </a:p>
          <a:p>
            <a:pPr algn="ctr"/>
            <a:r>
              <a:rPr lang="pt-BR" sz="2000"/>
              <a:t>Startup na fase de ideação</a:t>
            </a:r>
          </a:p>
          <a:p>
            <a:pPr algn="ctr"/>
            <a:endParaRPr lang="pt-BR" sz="2000"/>
          </a:p>
        </p:txBody>
      </p:sp>
      <p:sp>
        <p:nvSpPr>
          <p:cNvPr id="5" name="CuadroTexto 4">
            <a:extLst>
              <a:ext uri="{FF2B5EF4-FFF2-40B4-BE49-F238E27FC236}">
                <a16:creationId xmlns:a16="http://schemas.microsoft.com/office/drawing/2014/main" id="{38B1948A-DEA4-C04E-9D03-2F03BF42595B}"/>
              </a:ext>
            </a:extLst>
          </p:cNvPr>
          <p:cNvSpPr txBox="1"/>
          <p:nvPr/>
        </p:nvSpPr>
        <p:spPr>
          <a:xfrm>
            <a:off x="3825574" y="3809147"/>
            <a:ext cx="2270426" cy="1323439"/>
          </a:xfrm>
          <a:prstGeom prst="rect">
            <a:avLst/>
          </a:prstGeom>
          <a:solidFill>
            <a:schemeClr val="bg1"/>
          </a:solidFill>
        </p:spPr>
        <p:txBody>
          <a:bodyPr wrap="square" rtlCol="0">
            <a:spAutoFit/>
          </a:bodyPr>
          <a:lstStyle/>
          <a:p>
            <a:pPr algn="ctr"/>
            <a:endParaRPr lang="pt-BR" sz="2000" dirty="0"/>
          </a:p>
          <a:p>
            <a:pPr algn="ctr"/>
            <a:r>
              <a:rPr lang="pt-BR" sz="2000" dirty="0"/>
              <a:t>Startup na fase de lançamento
</a:t>
            </a:r>
          </a:p>
        </p:txBody>
      </p:sp>
      <p:sp>
        <p:nvSpPr>
          <p:cNvPr id="6" name="CuadroTexto 5">
            <a:extLst>
              <a:ext uri="{FF2B5EF4-FFF2-40B4-BE49-F238E27FC236}">
                <a16:creationId xmlns:a16="http://schemas.microsoft.com/office/drawing/2014/main" id="{18F696D2-DC2E-2E4B-B1C2-C61E971699E7}"/>
              </a:ext>
            </a:extLst>
          </p:cNvPr>
          <p:cNvSpPr txBox="1"/>
          <p:nvPr/>
        </p:nvSpPr>
        <p:spPr>
          <a:xfrm>
            <a:off x="6727374" y="3655258"/>
            <a:ext cx="2068286" cy="1631216"/>
          </a:xfrm>
          <a:prstGeom prst="rect">
            <a:avLst/>
          </a:prstGeom>
          <a:solidFill>
            <a:schemeClr val="bg1"/>
          </a:solidFill>
        </p:spPr>
        <p:txBody>
          <a:bodyPr wrap="square" rtlCol="0">
            <a:spAutoFit/>
          </a:bodyPr>
          <a:lstStyle/>
          <a:p>
            <a:pPr algn="ctr"/>
            <a:r>
              <a:rPr lang="pt-BR" sz="2000" dirty="0"/>
              <a:t>
Startup na fase de comercialização e investimento
</a:t>
            </a:r>
          </a:p>
        </p:txBody>
      </p:sp>
      <p:sp>
        <p:nvSpPr>
          <p:cNvPr id="7" name="Elipse 6">
            <a:extLst>
              <a:ext uri="{FF2B5EF4-FFF2-40B4-BE49-F238E27FC236}">
                <a16:creationId xmlns:a16="http://schemas.microsoft.com/office/drawing/2014/main" id="{0F3954D7-16F9-F448-8EC7-EA479B4B9CEF}"/>
              </a:ext>
            </a:extLst>
          </p:cNvPr>
          <p:cNvSpPr/>
          <p:nvPr/>
        </p:nvSpPr>
        <p:spPr>
          <a:xfrm>
            <a:off x="6922576" y="3600773"/>
            <a:ext cx="222143" cy="1239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CuadroTexto 7">
            <a:extLst>
              <a:ext uri="{FF2B5EF4-FFF2-40B4-BE49-F238E27FC236}">
                <a16:creationId xmlns:a16="http://schemas.microsoft.com/office/drawing/2014/main" id="{5B9E3DAB-3F52-2140-BA71-27EE465E3C0F}"/>
              </a:ext>
            </a:extLst>
          </p:cNvPr>
          <p:cNvSpPr txBox="1"/>
          <p:nvPr/>
        </p:nvSpPr>
        <p:spPr>
          <a:xfrm>
            <a:off x="179614" y="6295962"/>
            <a:ext cx="3597331" cy="369332"/>
          </a:xfrm>
          <a:prstGeom prst="rect">
            <a:avLst/>
          </a:prstGeom>
          <a:noFill/>
        </p:spPr>
        <p:txBody>
          <a:bodyPr wrap="none" rtlCol="0">
            <a:spAutoFit/>
          </a:bodyPr>
          <a:lstStyle/>
          <a:p>
            <a:r>
              <a:rPr lang="es-ES_tradnl" dirty="0" err="1"/>
              <a:t>Ján</a:t>
            </a:r>
            <a:r>
              <a:rPr lang="es-ES_tradnl" dirty="0"/>
              <a:t> </a:t>
            </a:r>
            <a:r>
              <a:rPr lang="es-ES_tradnl" dirty="0" err="1"/>
              <a:t>Rehák</a:t>
            </a:r>
            <a:r>
              <a:rPr lang="es-ES_tradnl" dirty="0"/>
              <a:t> &amp; Miguel </a:t>
            </a:r>
            <a:r>
              <a:rPr lang="es-ES_tradnl" dirty="0" err="1"/>
              <a:t>Angel</a:t>
            </a:r>
            <a:r>
              <a:rPr lang="es-ES_tradnl" dirty="0"/>
              <a:t> Rodríguez</a:t>
            </a:r>
          </a:p>
        </p:txBody>
      </p:sp>
    </p:spTree>
    <p:extLst>
      <p:ext uri="{BB962C8B-B14F-4D97-AF65-F5344CB8AC3E}">
        <p14:creationId xmlns:p14="http://schemas.microsoft.com/office/powerpoint/2010/main" val="2512749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7F2CAC-E89B-3345-B894-3EB38B9A08FA}"/>
              </a:ext>
            </a:extLst>
          </p:cNvPr>
          <p:cNvPicPr>
            <a:picLocks noChangeAspect="1"/>
          </p:cNvPicPr>
          <p:nvPr/>
        </p:nvPicPr>
        <p:blipFill>
          <a:blip r:embed="rId2"/>
          <a:stretch>
            <a:fillRect/>
          </a:stretch>
        </p:blipFill>
        <p:spPr>
          <a:xfrm>
            <a:off x="0" y="37674"/>
            <a:ext cx="12192000" cy="6782652"/>
          </a:xfrm>
          <a:prstGeom prst="rect">
            <a:avLst/>
          </a:prstGeom>
        </p:spPr>
      </p:pic>
      <p:sp>
        <p:nvSpPr>
          <p:cNvPr id="3" name="CuadroTexto 2">
            <a:extLst>
              <a:ext uri="{FF2B5EF4-FFF2-40B4-BE49-F238E27FC236}">
                <a16:creationId xmlns:a16="http://schemas.microsoft.com/office/drawing/2014/main" id="{A4FF7BE0-DC8F-A042-A187-005EE9E37AD2}"/>
              </a:ext>
            </a:extLst>
          </p:cNvPr>
          <p:cNvSpPr txBox="1"/>
          <p:nvPr/>
        </p:nvSpPr>
        <p:spPr>
          <a:xfrm>
            <a:off x="2999013" y="1196370"/>
            <a:ext cx="4602735" cy="1569660"/>
          </a:xfrm>
          <a:prstGeom prst="rect">
            <a:avLst/>
          </a:prstGeom>
          <a:solidFill>
            <a:schemeClr val="bg1"/>
          </a:solidFill>
        </p:spPr>
        <p:txBody>
          <a:bodyPr wrap="none" rtlCol="0">
            <a:spAutoFit/>
          </a:bodyPr>
          <a:lstStyle/>
          <a:p>
            <a:endParaRPr lang="pt-BR" sz="2400" b="1" dirty="0"/>
          </a:p>
          <a:p>
            <a:r>
              <a:rPr lang="pt-BR" sz="2400" b="1" dirty="0"/>
              <a:t>Talento
Enriquecendo equipes de negócios
</a:t>
            </a:r>
          </a:p>
        </p:txBody>
      </p:sp>
      <p:sp>
        <p:nvSpPr>
          <p:cNvPr id="4" name="CuadroTexto 3">
            <a:extLst>
              <a:ext uri="{FF2B5EF4-FFF2-40B4-BE49-F238E27FC236}">
                <a16:creationId xmlns:a16="http://schemas.microsoft.com/office/drawing/2014/main" id="{510D66A1-3BF5-2042-8A6D-050FE982C0F6}"/>
              </a:ext>
            </a:extLst>
          </p:cNvPr>
          <p:cNvSpPr txBox="1"/>
          <p:nvPr/>
        </p:nvSpPr>
        <p:spPr>
          <a:xfrm>
            <a:off x="1175658" y="3637470"/>
            <a:ext cx="2155372" cy="1631216"/>
          </a:xfrm>
          <a:prstGeom prst="rect">
            <a:avLst/>
          </a:prstGeom>
          <a:solidFill>
            <a:schemeClr val="bg1"/>
          </a:solidFill>
        </p:spPr>
        <p:txBody>
          <a:bodyPr wrap="square" rtlCol="0">
            <a:spAutoFit/>
          </a:bodyPr>
          <a:lstStyle/>
          <a:p>
            <a:pPr algn="ctr"/>
            <a:endParaRPr lang="pt-BR" sz="2000" dirty="0"/>
          </a:p>
          <a:p>
            <a:pPr algn="ctr"/>
            <a:r>
              <a:rPr lang="pt-BR" sz="2000" dirty="0"/>
              <a:t>
Experiência Local/Universitária
</a:t>
            </a:r>
          </a:p>
        </p:txBody>
      </p:sp>
      <p:sp>
        <p:nvSpPr>
          <p:cNvPr id="5" name="CuadroTexto 4">
            <a:extLst>
              <a:ext uri="{FF2B5EF4-FFF2-40B4-BE49-F238E27FC236}">
                <a16:creationId xmlns:a16="http://schemas.microsoft.com/office/drawing/2014/main" id="{FB6FCEDE-6195-B549-B0E0-82EC6B0183B7}"/>
              </a:ext>
            </a:extLst>
          </p:cNvPr>
          <p:cNvSpPr txBox="1"/>
          <p:nvPr/>
        </p:nvSpPr>
        <p:spPr>
          <a:xfrm>
            <a:off x="3831770" y="3622920"/>
            <a:ext cx="2357273" cy="1631216"/>
          </a:xfrm>
          <a:prstGeom prst="rect">
            <a:avLst/>
          </a:prstGeom>
          <a:solidFill>
            <a:schemeClr val="bg1"/>
          </a:solidFill>
        </p:spPr>
        <p:txBody>
          <a:bodyPr wrap="square" rtlCol="0">
            <a:spAutoFit/>
          </a:bodyPr>
          <a:lstStyle/>
          <a:p>
            <a:pPr algn="ctr"/>
            <a:r>
              <a:rPr lang="pt-BR" sz="2000" dirty="0"/>
              <a:t>
Experiência internacional, graduação
</a:t>
            </a:r>
          </a:p>
        </p:txBody>
      </p:sp>
      <p:sp>
        <p:nvSpPr>
          <p:cNvPr id="6" name="CuadroTexto 5">
            <a:extLst>
              <a:ext uri="{FF2B5EF4-FFF2-40B4-BE49-F238E27FC236}">
                <a16:creationId xmlns:a16="http://schemas.microsoft.com/office/drawing/2014/main" id="{0B157762-3D66-4746-B67F-7EB463727B82}"/>
              </a:ext>
            </a:extLst>
          </p:cNvPr>
          <p:cNvSpPr txBox="1"/>
          <p:nvPr/>
        </p:nvSpPr>
        <p:spPr>
          <a:xfrm>
            <a:off x="6543455" y="3718058"/>
            <a:ext cx="2534653" cy="1631216"/>
          </a:xfrm>
          <a:prstGeom prst="rect">
            <a:avLst/>
          </a:prstGeom>
          <a:solidFill>
            <a:schemeClr val="bg1"/>
          </a:solidFill>
        </p:spPr>
        <p:txBody>
          <a:bodyPr wrap="square" rtlCol="0">
            <a:spAutoFit/>
          </a:bodyPr>
          <a:lstStyle/>
          <a:p>
            <a:pPr algn="ctr"/>
            <a:r>
              <a:rPr lang="pt-BR" sz="2000" dirty="0"/>
              <a:t>
Experiência internacional, pós-graduação
</a:t>
            </a:r>
          </a:p>
        </p:txBody>
      </p:sp>
      <p:sp>
        <p:nvSpPr>
          <p:cNvPr id="8" name="Rectángulo redondeado 7">
            <a:extLst>
              <a:ext uri="{FF2B5EF4-FFF2-40B4-BE49-F238E27FC236}">
                <a16:creationId xmlns:a16="http://schemas.microsoft.com/office/drawing/2014/main" id="{85C495E8-F16B-C440-8F51-B48EB1487F7E}"/>
              </a:ext>
            </a:extLst>
          </p:cNvPr>
          <p:cNvSpPr/>
          <p:nvPr/>
        </p:nvSpPr>
        <p:spPr>
          <a:xfrm>
            <a:off x="3729215" y="3571851"/>
            <a:ext cx="2534653"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redondeado 8">
            <a:extLst>
              <a:ext uri="{FF2B5EF4-FFF2-40B4-BE49-F238E27FC236}">
                <a16:creationId xmlns:a16="http://schemas.microsoft.com/office/drawing/2014/main" id="{D45906A4-801B-1C48-B6AF-CAA95108D6DF}"/>
              </a:ext>
            </a:extLst>
          </p:cNvPr>
          <p:cNvSpPr/>
          <p:nvPr/>
        </p:nvSpPr>
        <p:spPr>
          <a:xfrm>
            <a:off x="6543456" y="3550398"/>
            <a:ext cx="2534653"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ángulo 9">
            <a:extLst>
              <a:ext uri="{FF2B5EF4-FFF2-40B4-BE49-F238E27FC236}">
                <a16:creationId xmlns:a16="http://schemas.microsoft.com/office/drawing/2014/main" id="{2C180C89-CFCF-D043-B724-5C7A95A0430C}"/>
              </a:ext>
            </a:extLst>
          </p:cNvPr>
          <p:cNvSpPr/>
          <p:nvPr/>
        </p:nvSpPr>
        <p:spPr>
          <a:xfrm>
            <a:off x="6855417" y="3637470"/>
            <a:ext cx="547607" cy="149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redondeado 6">
            <a:extLst>
              <a:ext uri="{FF2B5EF4-FFF2-40B4-BE49-F238E27FC236}">
                <a16:creationId xmlns:a16="http://schemas.microsoft.com/office/drawing/2014/main" id="{85799118-7721-3140-9F44-3D269E8601A1}"/>
              </a:ext>
            </a:extLst>
          </p:cNvPr>
          <p:cNvSpPr/>
          <p:nvPr/>
        </p:nvSpPr>
        <p:spPr>
          <a:xfrm>
            <a:off x="978568" y="3545416"/>
            <a:ext cx="2520000"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CuadroTexto 10">
            <a:extLst>
              <a:ext uri="{FF2B5EF4-FFF2-40B4-BE49-F238E27FC236}">
                <a16:creationId xmlns:a16="http://schemas.microsoft.com/office/drawing/2014/main" id="{273A9E75-68F2-F145-BB49-E71F18AB8DB8}"/>
              </a:ext>
            </a:extLst>
          </p:cNvPr>
          <p:cNvSpPr txBox="1"/>
          <p:nvPr/>
        </p:nvSpPr>
        <p:spPr>
          <a:xfrm>
            <a:off x="179614" y="6295962"/>
            <a:ext cx="3597331" cy="369332"/>
          </a:xfrm>
          <a:prstGeom prst="rect">
            <a:avLst/>
          </a:prstGeom>
          <a:noFill/>
        </p:spPr>
        <p:txBody>
          <a:bodyPr wrap="none" rtlCol="0">
            <a:spAutoFit/>
          </a:bodyPr>
          <a:lstStyle/>
          <a:p>
            <a:r>
              <a:rPr lang="es-ES_tradnl" dirty="0" err="1"/>
              <a:t>Ján</a:t>
            </a:r>
            <a:r>
              <a:rPr lang="es-ES_tradnl" dirty="0"/>
              <a:t> </a:t>
            </a:r>
            <a:r>
              <a:rPr lang="es-ES_tradnl" dirty="0" err="1"/>
              <a:t>Rehák</a:t>
            </a:r>
            <a:r>
              <a:rPr lang="es-ES_tradnl" dirty="0"/>
              <a:t> &amp; Miguel </a:t>
            </a:r>
            <a:r>
              <a:rPr lang="es-ES_tradnl" dirty="0" err="1"/>
              <a:t>Angel</a:t>
            </a:r>
            <a:r>
              <a:rPr lang="es-ES_tradnl" dirty="0"/>
              <a:t> Rodríguez</a:t>
            </a:r>
          </a:p>
        </p:txBody>
      </p:sp>
    </p:spTree>
    <p:extLst>
      <p:ext uri="{BB962C8B-B14F-4D97-AF65-F5344CB8AC3E}">
        <p14:creationId xmlns:p14="http://schemas.microsoft.com/office/powerpoint/2010/main" val="403889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E96FC24-DE31-FA49-91E4-D44F6E2EFE9F}"/>
              </a:ext>
            </a:extLst>
          </p:cNvPr>
          <p:cNvPicPr>
            <a:picLocks noChangeAspect="1"/>
          </p:cNvPicPr>
          <p:nvPr/>
        </p:nvPicPr>
        <p:blipFill>
          <a:blip r:embed="rId2"/>
          <a:stretch>
            <a:fillRect/>
          </a:stretch>
        </p:blipFill>
        <p:spPr>
          <a:xfrm>
            <a:off x="45440" y="0"/>
            <a:ext cx="12101119" cy="6858000"/>
          </a:xfrm>
          <a:prstGeom prst="rect">
            <a:avLst/>
          </a:prstGeom>
        </p:spPr>
      </p:pic>
      <p:sp>
        <p:nvSpPr>
          <p:cNvPr id="3" name="CuadroTexto 2">
            <a:extLst>
              <a:ext uri="{FF2B5EF4-FFF2-40B4-BE49-F238E27FC236}">
                <a16:creationId xmlns:a16="http://schemas.microsoft.com/office/drawing/2014/main" id="{63D323BE-1DF5-8F40-81B3-8F4E8F4CB61A}"/>
              </a:ext>
            </a:extLst>
          </p:cNvPr>
          <p:cNvSpPr txBox="1"/>
          <p:nvPr/>
        </p:nvSpPr>
        <p:spPr>
          <a:xfrm>
            <a:off x="3013623" y="891570"/>
            <a:ext cx="7044778" cy="1938992"/>
          </a:xfrm>
          <a:prstGeom prst="rect">
            <a:avLst/>
          </a:prstGeom>
          <a:solidFill>
            <a:schemeClr val="bg1"/>
          </a:solidFill>
        </p:spPr>
        <p:txBody>
          <a:bodyPr wrap="square" rtlCol="0">
            <a:spAutoFit/>
          </a:bodyPr>
          <a:lstStyle/>
          <a:p>
            <a:r>
              <a:rPr lang="pt-BR" sz="2400" b="1" dirty="0"/>
              <a:t>
Expertos
Proporcionar conhecimento e experiência às equipes empreendedoras
</a:t>
            </a:r>
          </a:p>
        </p:txBody>
      </p:sp>
      <p:sp>
        <p:nvSpPr>
          <p:cNvPr id="4" name="CuadroTexto 3">
            <a:extLst>
              <a:ext uri="{FF2B5EF4-FFF2-40B4-BE49-F238E27FC236}">
                <a16:creationId xmlns:a16="http://schemas.microsoft.com/office/drawing/2014/main" id="{54EE4D93-D44C-CB4E-A6E9-FD190AFADBB3}"/>
              </a:ext>
            </a:extLst>
          </p:cNvPr>
          <p:cNvSpPr txBox="1"/>
          <p:nvPr/>
        </p:nvSpPr>
        <p:spPr>
          <a:xfrm>
            <a:off x="1178958" y="3657085"/>
            <a:ext cx="2155372" cy="1631216"/>
          </a:xfrm>
          <a:prstGeom prst="rect">
            <a:avLst/>
          </a:prstGeom>
          <a:solidFill>
            <a:schemeClr val="bg1"/>
          </a:solidFill>
        </p:spPr>
        <p:txBody>
          <a:bodyPr wrap="square" rtlCol="0">
            <a:spAutoFit/>
          </a:bodyPr>
          <a:lstStyle/>
          <a:p>
            <a:pPr algn="ctr"/>
            <a:r>
              <a:rPr lang="pt-BR" sz="2000" dirty="0"/>
              <a:t>
Mentores e apoio em pesquisa básica
</a:t>
            </a:r>
          </a:p>
        </p:txBody>
      </p:sp>
      <p:sp>
        <p:nvSpPr>
          <p:cNvPr id="5" name="CuadroTexto 4">
            <a:extLst>
              <a:ext uri="{FF2B5EF4-FFF2-40B4-BE49-F238E27FC236}">
                <a16:creationId xmlns:a16="http://schemas.microsoft.com/office/drawing/2014/main" id="{4CE3C5F9-ED47-1B49-8CCD-DE9B7945E683}"/>
              </a:ext>
            </a:extLst>
          </p:cNvPr>
          <p:cNvSpPr txBox="1"/>
          <p:nvPr/>
        </p:nvSpPr>
        <p:spPr>
          <a:xfrm>
            <a:off x="3753746" y="3642535"/>
            <a:ext cx="2541132" cy="1631216"/>
          </a:xfrm>
          <a:prstGeom prst="rect">
            <a:avLst/>
          </a:prstGeom>
          <a:solidFill>
            <a:schemeClr val="bg1"/>
          </a:solidFill>
        </p:spPr>
        <p:txBody>
          <a:bodyPr wrap="square" rtlCol="0">
            <a:spAutoFit/>
          </a:bodyPr>
          <a:lstStyle/>
          <a:p>
            <a:pPr algn="ctr"/>
            <a:r>
              <a:rPr lang="pt-BR" sz="2000" dirty="0"/>
              <a:t>
Pesquisadores, consultores de alto nível
</a:t>
            </a:r>
          </a:p>
        </p:txBody>
      </p:sp>
      <p:sp>
        <p:nvSpPr>
          <p:cNvPr id="6" name="CuadroTexto 5">
            <a:extLst>
              <a:ext uri="{FF2B5EF4-FFF2-40B4-BE49-F238E27FC236}">
                <a16:creationId xmlns:a16="http://schemas.microsoft.com/office/drawing/2014/main" id="{2871F3F5-2EDE-8148-A156-C7B09E8BD1C0}"/>
              </a:ext>
            </a:extLst>
          </p:cNvPr>
          <p:cNvSpPr txBox="1"/>
          <p:nvPr/>
        </p:nvSpPr>
        <p:spPr>
          <a:xfrm>
            <a:off x="6546755" y="3640688"/>
            <a:ext cx="2534653" cy="1631216"/>
          </a:xfrm>
          <a:prstGeom prst="rect">
            <a:avLst/>
          </a:prstGeom>
          <a:solidFill>
            <a:schemeClr val="bg1"/>
          </a:solidFill>
        </p:spPr>
        <p:txBody>
          <a:bodyPr wrap="square" rtlCol="0">
            <a:spAutoFit/>
          </a:bodyPr>
          <a:lstStyle/>
          <a:p>
            <a:pPr algn="ctr"/>
            <a:r>
              <a:rPr lang="pt-BR" sz="2000" dirty="0"/>
              <a:t>
Transferência de tecnologia, centro de pesquisa, </a:t>
            </a:r>
            <a:r>
              <a:rPr lang="pt-BR" sz="2000" dirty="0" err="1"/>
              <a:t>coaching</a:t>
            </a:r>
            <a:r>
              <a:rPr lang="pt-BR" sz="2000" dirty="0"/>
              <a:t>
</a:t>
            </a:r>
          </a:p>
        </p:txBody>
      </p:sp>
      <p:sp>
        <p:nvSpPr>
          <p:cNvPr id="7" name="Rectángulo redondeado 6">
            <a:extLst>
              <a:ext uri="{FF2B5EF4-FFF2-40B4-BE49-F238E27FC236}">
                <a16:creationId xmlns:a16="http://schemas.microsoft.com/office/drawing/2014/main" id="{DB6252D6-B0AD-F048-9CC4-FE454B0A3320}"/>
              </a:ext>
            </a:extLst>
          </p:cNvPr>
          <p:cNvSpPr/>
          <p:nvPr/>
        </p:nvSpPr>
        <p:spPr>
          <a:xfrm>
            <a:off x="3760225" y="3591466"/>
            <a:ext cx="2534653"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ángulo redondeado 7">
            <a:extLst>
              <a:ext uri="{FF2B5EF4-FFF2-40B4-BE49-F238E27FC236}">
                <a16:creationId xmlns:a16="http://schemas.microsoft.com/office/drawing/2014/main" id="{645252B2-0313-8C40-A54B-95077054798A}"/>
              </a:ext>
            </a:extLst>
          </p:cNvPr>
          <p:cNvSpPr/>
          <p:nvPr/>
        </p:nvSpPr>
        <p:spPr>
          <a:xfrm>
            <a:off x="6560611" y="3570013"/>
            <a:ext cx="2534653"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redondeado 8">
            <a:extLst>
              <a:ext uri="{FF2B5EF4-FFF2-40B4-BE49-F238E27FC236}">
                <a16:creationId xmlns:a16="http://schemas.microsoft.com/office/drawing/2014/main" id="{ED81306F-478B-894A-BD02-40827AA9E534}"/>
              </a:ext>
            </a:extLst>
          </p:cNvPr>
          <p:cNvSpPr/>
          <p:nvPr/>
        </p:nvSpPr>
        <p:spPr>
          <a:xfrm>
            <a:off x="981868" y="3592741"/>
            <a:ext cx="2520000"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59BE0524-8A27-1643-9AF3-1520328D0C1C}"/>
              </a:ext>
            </a:extLst>
          </p:cNvPr>
          <p:cNvSpPr txBox="1"/>
          <p:nvPr/>
        </p:nvSpPr>
        <p:spPr>
          <a:xfrm>
            <a:off x="179614" y="6295962"/>
            <a:ext cx="3597331" cy="369332"/>
          </a:xfrm>
          <a:prstGeom prst="rect">
            <a:avLst/>
          </a:prstGeom>
          <a:noFill/>
        </p:spPr>
        <p:txBody>
          <a:bodyPr wrap="none" rtlCol="0">
            <a:spAutoFit/>
          </a:bodyPr>
          <a:lstStyle/>
          <a:p>
            <a:r>
              <a:rPr lang="es-ES_tradnl" dirty="0" err="1"/>
              <a:t>Ján</a:t>
            </a:r>
            <a:r>
              <a:rPr lang="es-ES_tradnl" dirty="0"/>
              <a:t> </a:t>
            </a:r>
            <a:r>
              <a:rPr lang="es-ES_tradnl" dirty="0" err="1"/>
              <a:t>Rehák</a:t>
            </a:r>
            <a:r>
              <a:rPr lang="es-ES_tradnl" dirty="0"/>
              <a:t> &amp; Miguel </a:t>
            </a:r>
            <a:r>
              <a:rPr lang="es-ES_tradnl" dirty="0" err="1"/>
              <a:t>Angel</a:t>
            </a:r>
            <a:r>
              <a:rPr lang="es-ES_tradnl" dirty="0"/>
              <a:t> Rodríguez</a:t>
            </a:r>
          </a:p>
        </p:txBody>
      </p:sp>
    </p:spTree>
    <p:extLst>
      <p:ext uri="{BB962C8B-B14F-4D97-AF65-F5344CB8AC3E}">
        <p14:creationId xmlns:p14="http://schemas.microsoft.com/office/powerpoint/2010/main" val="352724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D94898B-3BC2-404B-8312-CF278BB2F9FA}"/>
              </a:ext>
            </a:extLst>
          </p:cNvPr>
          <p:cNvPicPr>
            <a:picLocks noChangeAspect="1"/>
          </p:cNvPicPr>
          <p:nvPr/>
        </p:nvPicPr>
        <p:blipFill>
          <a:blip r:embed="rId2"/>
          <a:stretch>
            <a:fillRect/>
          </a:stretch>
        </p:blipFill>
        <p:spPr>
          <a:xfrm>
            <a:off x="11616" y="0"/>
            <a:ext cx="12168768" cy="6858000"/>
          </a:xfrm>
          <a:prstGeom prst="rect">
            <a:avLst/>
          </a:prstGeom>
        </p:spPr>
      </p:pic>
      <p:sp>
        <p:nvSpPr>
          <p:cNvPr id="3" name="CuadroTexto 2">
            <a:extLst>
              <a:ext uri="{FF2B5EF4-FFF2-40B4-BE49-F238E27FC236}">
                <a16:creationId xmlns:a16="http://schemas.microsoft.com/office/drawing/2014/main" id="{EAB4A3A1-FB51-8448-AB36-AFF1700A632A}"/>
              </a:ext>
            </a:extLst>
          </p:cNvPr>
          <p:cNvSpPr txBox="1"/>
          <p:nvPr/>
        </p:nvSpPr>
        <p:spPr>
          <a:xfrm>
            <a:off x="941136" y="3631132"/>
            <a:ext cx="2520000" cy="1631216"/>
          </a:xfrm>
          <a:prstGeom prst="rect">
            <a:avLst/>
          </a:prstGeom>
          <a:solidFill>
            <a:schemeClr val="bg1"/>
          </a:solidFill>
        </p:spPr>
        <p:txBody>
          <a:bodyPr wrap="square" rtlCol="0">
            <a:spAutoFit/>
          </a:bodyPr>
          <a:lstStyle/>
          <a:p>
            <a:pPr algn="ctr"/>
            <a:endParaRPr lang="pt-BR" sz="2000" dirty="0"/>
          </a:p>
          <a:p>
            <a:pPr algn="ctr"/>
            <a:r>
              <a:rPr lang="pt-BR" sz="2000" dirty="0"/>
              <a:t>Espaço de trabalho, capital inicial, fornecedores locais</a:t>
            </a:r>
          </a:p>
          <a:p>
            <a:pPr algn="ctr"/>
            <a:endParaRPr lang="pt-BR" sz="2000" dirty="0"/>
          </a:p>
        </p:txBody>
      </p:sp>
      <p:sp>
        <p:nvSpPr>
          <p:cNvPr id="4" name="CuadroTexto 3">
            <a:extLst>
              <a:ext uri="{FF2B5EF4-FFF2-40B4-BE49-F238E27FC236}">
                <a16:creationId xmlns:a16="http://schemas.microsoft.com/office/drawing/2014/main" id="{94620257-B4C0-8A40-BC10-32DC815E38F5}"/>
              </a:ext>
            </a:extLst>
          </p:cNvPr>
          <p:cNvSpPr txBox="1"/>
          <p:nvPr/>
        </p:nvSpPr>
        <p:spPr>
          <a:xfrm>
            <a:off x="3719301" y="3563625"/>
            <a:ext cx="2459829" cy="1631216"/>
          </a:xfrm>
          <a:prstGeom prst="rect">
            <a:avLst/>
          </a:prstGeom>
          <a:solidFill>
            <a:schemeClr val="bg1"/>
          </a:solidFill>
        </p:spPr>
        <p:txBody>
          <a:bodyPr wrap="square" rtlCol="0">
            <a:spAutoFit/>
          </a:bodyPr>
          <a:lstStyle/>
          <a:p>
            <a:pPr algn="ctr"/>
            <a:r>
              <a:rPr lang="pt-BR" sz="2000" dirty="0"/>
              <a:t>
</a:t>
            </a:r>
            <a:r>
              <a:rPr lang="pt-BR" sz="2000" dirty="0" err="1"/>
              <a:t>Coworking</a:t>
            </a:r>
            <a:r>
              <a:rPr lang="pt-BR" sz="2000" dirty="0"/>
              <a:t>, </a:t>
            </a:r>
            <a:r>
              <a:rPr lang="pt-BR" sz="2000" dirty="0" err="1"/>
              <a:t>angel</a:t>
            </a:r>
            <a:r>
              <a:rPr lang="pt-BR" sz="2000" dirty="0"/>
              <a:t> </a:t>
            </a:r>
            <a:r>
              <a:rPr lang="pt-BR" sz="2000" dirty="0" err="1"/>
              <a:t>investors</a:t>
            </a:r>
            <a:r>
              <a:rPr lang="pt-BR" sz="2000" dirty="0"/>
              <a:t>, serviços de </a:t>
            </a:r>
            <a:r>
              <a:rPr lang="pt-BR" sz="2000" dirty="0" err="1"/>
              <a:t>back</a:t>
            </a:r>
            <a:r>
              <a:rPr lang="pt-BR" sz="2000" dirty="0"/>
              <a:t> office
</a:t>
            </a:r>
          </a:p>
        </p:txBody>
      </p:sp>
      <p:sp>
        <p:nvSpPr>
          <p:cNvPr id="5" name="CuadroTexto 4">
            <a:extLst>
              <a:ext uri="{FF2B5EF4-FFF2-40B4-BE49-F238E27FC236}">
                <a16:creationId xmlns:a16="http://schemas.microsoft.com/office/drawing/2014/main" id="{F951BE2F-D804-4A4E-8BBD-4BDF7356F919}"/>
              </a:ext>
            </a:extLst>
          </p:cNvPr>
          <p:cNvSpPr txBox="1"/>
          <p:nvPr/>
        </p:nvSpPr>
        <p:spPr>
          <a:xfrm>
            <a:off x="6512118" y="3595898"/>
            <a:ext cx="2534653" cy="1631216"/>
          </a:xfrm>
          <a:prstGeom prst="rect">
            <a:avLst/>
          </a:prstGeom>
          <a:solidFill>
            <a:schemeClr val="bg1"/>
          </a:solidFill>
        </p:spPr>
        <p:txBody>
          <a:bodyPr wrap="square" rtlCol="0">
            <a:spAutoFit/>
          </a:bodyPr>
          <a:lstStyle/>
          <a:p>
            <a:pPr algn="ctr"/>
            <a:r>
              <a:rPr lang="pt-BR" sz="2000" dirty="0"/>
              <a:t>Escritório para empresas, venture capital, </a:t>
            </a:r>
            <a:r>
              <a:rPr lang="pt-BR" sz="2000" dirty="0" err="1"/>
              <a:t>maker</a:t>
            </a:r>
            <a:r>
              <a:rPr lang="pt-BR" sz="2000" dirty="0"/>
              <a:t> </a:t>
            </a:r>
            <a:r>
              <a:rPr lang="pt-BR" sz="2000" dirty="0" err="1"/>
              <a:t>spaces</a:t>
            </a:r>
            <a:r>
              <a:rPr lang="pt-BR" sz="2000" dirty="0"/>
              <a:t>, convênios internacionais</a:t>
            </a:r>
          </a:p>
        </p:txBody>
      </p:sp>
      <p:sp>
        <p:nvSpPr>
          <p:cNvPr id="6" name="Rectángulo redondeado 5">
            <a:extLst>
              <a:ext uri="{FF2B5EF4-FFF2-40B4-BE49-F238E27FC236}">
                <a16:creationId xmlns:a16="http://schemas.microsoft.com/office/drawing/2014/main" id="{BB8D26D0-F57F-FB4A-9DB5-BCFBF014EA69}"/>
              </a:ext>
            </a:extLst>
          </p:cNvPr>
          <p:cNvSpPr/>
          <p:nvPr/>
        </p:nvSpPr>
        <p:spPr>
          <a:xfrm>
            <a:off x="3719302" y="3512556"/>
            <a:ext cx="2534653"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redondeado 6">
            <a:extLst>
              <a:ext uri="{FF2B5EF4-FFF2-40B4-BE49-F238E27FC236}">
                <a16:creationId xmlns:a16="http://schemas.microsoft.com/office/drawing/2014/main" id="{3A676BCF-B604-7847-9433-A91F8374F35F}"/>
              </a:ext>
            </a:extLst>
          </p:cNvPr>
          <p:cNvSpPr/>
          <p:nvPr/>
        </p:nvSpPr>
        <p:spPr>
          <a:xfrm>
            <a:off x="6512119" y="3539078"/>
            <a:ext cx="2534653"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ángulo redondeado 7">
            <a:extLst>
              <a:ext uri="{FF2B5EF4-FFF2-40B4-BE49-F238E27FC236}">
                <a16:creationId xmlns:a16="http://schemas.microsoft.com/office/drawing/2014/main" id="{039F9913-1C3C-5046-8588-686B98A0E2FB}"/>
              </a:ext>
            </a:extLst>
          </p:cNvPr>
          <p:cNvSpPr/>
          <p:nvPr/>
        </p:nvSpPr>
        <p:spPr>
          <a:xfrm>
            <a:off x="941137" y="3539078"/>
            <a:ext cx="2520000"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77559E8E-5EDC-8343-9B61-5F2CFDC9D017}"/>
              </a:ext>
            </a:extLst>
          </p:cNvPr>
          <p:cNvSpPr txBox="1"/>
          <p:nvPr/>
        </p:nvSpPr>
        <p:spPr>
          <a:xfrm>
            <a:off x="2989729" y="1013119"/>
            <a:ext cx="7044778" cy="1569660"/>
          </a:xfrm>
          <a:prstGeom prst="rect">
            <a:avLst/>
          </a:prstGeom>
          <a:solidFill>
            <a:schemeClr val="bg1"/>
          </a:solidFill>
        </p:spPr>
        <p:txBody>
          <a:bodyPr wrap="square" rtlCol="0">
            <a:spAutoFit/>
          </a:bodyPr>
          <a:lstStyle/>
          <a:p>
            <a:r>
              <a:rPr lang="pt-BR" sz="2400" b="1" dirty="0"/>
              <a:t>
Serviços de suporte
Facilitar o processo de lançamento de empresas
</a:t>
            </a:r>
          </a:p>
        </p:txBody>
      </p:sp>
      <p:sp>
        <p:nvSpPr>
          <p:cNvPr id="10" name="CuadroTexto 9">
            <a:extLst>
              <a:ext uri="{FF2B5EF4-FFF2-40B4-BE49-F238E27FC236}">
                <a16:creationId xmlns:a16="http://schemas.microsoft.com/office/drawing/2014/main" id="{F9A84496-5D66-024F-86C6-5E4C5BCE4682}"/>
              </a:ext>
            </a:extLst>
          </p:cNvPr>
          <p:cNvSpPr txBox="1"/>
          <p:nvPr/>
        </p:nvSpPr>
        <p:spPr>
          <a:xfrm>
            <a:off x="179614" y="6295962"/>
            <a:ext cx="3597331" cy="369332"/>
          </a:xfrm>
          <a:prstGeom prst="rect">
            <a:avLst/>
          </a:prstGeom>
          <a:noFill/>
        </p:spPr>
        <p:txBody>
          <a:bodyPr wrap="none" rtlCol="0">
            <a:spAutoFit/>
          </a:bodyPr>
          <a:lstStyle/>
          <a:p>
            <a:r>
              <a:rPr lang="es-ES_tradnl" dirty="0" err="1"/>
              <a:t>Ján</a:t>
            </a:r>
            <a:r>
              <a:rPr lang="es-ES_tradnl" dirty="0"/>
              <a:t> </a:t>
            </a:r>
            <a:r>
              <a:rPr lang="es-ES_tradnl" dirty="0" err="1"/>
              <a:t>Rehák</a:t>
            </a:r>
            <a:r>
              <a:rPr lang="es-ES_tradnl" dirty="0"/>
              <a:t> &amp; Miguel </a:t>
            </a:r>
            <a:r>
              <a:rPr lang="es-ES_tradnl" dirty="0" err="1"/>
              <a:t>Angel</a:t>
            </a:r>
            <a:r>
              <a:rPr lang="es-ES_tradnl" dirty="0"/>
              <a:t> Rodríguez</a:t>
            </a:r>
          </a:p>
        </p:txBody>
      </p:sp>
    </p:spTree>
    <p:extLst>
      <p:ext uri="{BB962C8B-B14F-4D97-AF65-F5344CB8AC3E}">
        <p14:creationId xmlns:p14="http://schemas.microsoft.com/office/powerpoint/2010/main" val="2730641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E0B0F46-5F80-A84A-B765-C0CD37018F23}"/>
              </a:ext>
            </a:extLst>
          </p:cNvPr>
          <p:cNvPicPr>
            <a:picLocks noChangeAspect="1"/>
          </p:cNvPicPr>
          <p:nvPr/>
        </p:nvPicPr>
        <p:blipFill>
          <a:blip r:embed="rId2"/>
          <a:stretch>
            <a:fillRect/>
          </a:stretch>
        </p:blipFill>
        <p:spPr>
          <a:xfrm>
            <a:off x="0" y="13771"/>
            <a:ext cx="12192000" cy="6830458"/>
          </a:xfrm>
          <a:prstGeom prst="rect">
            <a:avLst/>
          </a:prstGeom>
        </p:spPr>
      </p:pic>
      <p:sp>
        <p:nvSpPr>
          <p:cNvPr id="3" name="CuadroTexto 2">
            <a:extLst>
              <a:ext uri="{FF2B5EF4-FFF2-40B4-BE49-F238E27FC236}">
                <a16:creationId xmlns:a16="http://schemas.microsoft.com/office/drawing/2014/main" id="{3396E563-0A1C-0E43-9EB4-1DAFA399CC42}"/>
              </a:ext>
            </a:extLst>
          </p:cNvPr>
          <p:cNvSpPr txBox="1"/>
          <p:nvPr/>
        </p:nvSpPr>
        <p:spPr>
          <a:xfrm>
            <a:off x="989487" y="3612494"/>
            <a:ext cx="2471060" cy="1631216"/>
          </a:xfrm>
          <a:prstGeom prst="rect">
            <a:avLst/>
          </a:prstGeom>
          <a:solidFill>
            <a:schemeClr val="bg1"/>
          </a:solidFill>
        </p:spPr>
        <p:txBody>
          <a:bodyPr wrap="square" rtlCol="0">
            <a:spAutoFit/>
          </a:bodyPr>
          <a:lstStyle/>
          <a:p>
            <a:pPr algn="ctr"/>
            <a:endParaRPr lang="pt-BR" sz="2000" dirty="0"/>
          </a:p>
          <a:p>
            <a:pPr algn="ctr"/>
            <a:r>
              <a:rPr lang="pt-BR" sz="2000" dirty="0"/>
              <a:t>Atividades básicas, conferências, concursos de ideias.</a:t>
            </a:r>
          </a:p>
          <a:p>
            <a:pPr algn="ctr"/>
            <a:endParaRPr lang="pt-BR" sz="2000" dirty="0"/>
          </a:p>
        </p:txBody>
      </p:sp>
      <p:sp>
        <p:nvSpPr>
          <p:cNvPr id="4" name="CuadroTexto 3">
            <a:extLst>
              <a:ext uri="{FF2B5EF4-FFF2-40B4-BE49-F238E27FC236}">
                <a16:creationId xmlns:a16="http://schemas.microsoft.com/office/drawing/2014/main" id="{63E2025B-1183-9145-81B0-E3A0ECFE6FC3}"/>
              </a:ext>
            </a:extLst>
          </p:cNvPr>
          <p:cNvSpPr txBox="1"/>
          <p:nvPr/>
        </p:nvSpPr>
        <p:spPr>
          <a:xfrm>
            <a:off x="3842690" y="3597944"/>
            <a:ext cx="2357273" cy="1631216"/>
          </a:xfrm>
          <a:prstGeom prst="rect">
            <a:avLst/>
          </a:prstGeom>
          <a:solidFill>
            <a:schemeClr val="bg1"/>
          </a:solidFill>
        </p:spPr>
        <p:txBody>
          <a:bodyPr wrap="square" rtlCol="0">
            <a:spAutoFit/>
          </a:bodyPr>
          <a:lstStyle/>
          <a:p>
            <a:pPr algn="ctr"/>
            <a:r>
              <a:rPr lang="pt-BR" sz="2000" dirty="0"/>
              <a:t>Incubadoras de empresas, competições de startups
</a:t>
            </a:r>
          </a:p>
        </p:txBody>
      </p:sp>
      <p:sp>
        <p:nvSpPr>
          <p:cNvPr id="5" name="CuadroTexto 4">
            <a:extLst>
              <a:ext uri="{FF2B5EF4-FFF2-40B4-BE49-F238E27FC236}">
                <a16:creationId xmlns:a16="http://schemas.microsoft.com/office/drawing/2014/main" id="{6E082764-E6B3-3942-B972-4E734D5F93D6}"/>
              </a:ext>
            </a:extLst>
          </p:cNvPr>
          <p:cNvSpPr txBox="1"/>
          <p:nvPr/>
        </p:nvSpPr>
        <p:spPr>
          <a:xfrm>
            <a:off x="6554375" y="3658792"/>
            <a:ext cx="2534653" cy="1631216"/>
          </a:xfrm>
          <a:prstGeom prst="rect">
            <a:avLst/>
          </a:prstGeom>
          <a:solidFill>
            <a:schemeClr val="bg1"/>
          </a:solidFill>
        </p:spPr>
        <p:txBody>
          <a:bodyPr wrap="square" rtlCol="0">
            <a:spAutoFit/>
          </a:bodyPr>
          <a:lstStyle/>
          <a:p>
            <a:pPr algn="ctr"/>
            <a:r>
              <a:rPr lang="pt-BR" sz="2000" dirty="0"/>
              <a:t>Aceleradoras, competições internacionais, programas de </a:t>
            </a:r>
            <a:r>
              <a:rPr lang="pt-BR" sz="2000" dirty="0" err="1"/>
              <a:t>mentoria</a:t>
            </a:r>
            <a:endParaRPr lang="pt-BR" sz="2000" dirty="0"/>
          </a:p>
        </p:txBody>
      </p:sp>
      <p:sp>
        <p:nvSpPr>
          <p:cNvPr id="6" name="Rectángulo redondeado 5">
            <a:extLst>
              <a:ext uri="{FF2B5EF4-FFF2-40B4-BE49-F238E27FC236}">
                <a16:creationId xmlns:a16="http://schemas.microsoft.com/office/drawing/2014/main" id="{D4FB3789-AD6E-F84C-919E-BCBA231E1F42}"/>
              </a:ext>
            </a:extLst>
          </p:cNvPr>
          <p:cNvSpPr/>
          <p:nvPr/>
        </p:nvSpPr>
        <p:spPr>
          <a:xfrm>
            <a:off x="3756037" y="3546875"/>
            <a:ext cx="2534653"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redondeado 6">
            <a:extLst>
              <a:ext uri="{FF2B5EF4-FFF2-40B4-BE49-F238E27FC236}">
                <a16:creationId xmlns:a16="http://schemas.microsoft.com/office/drawing/2014/main" id="{C933ECD5-2384-B74A-B333-83029BB5A272}"/>
              </a:ext>
            </a:extLst>
          </p:cNvPr>
          <p:cNvSpPr/>
          <p:nvPr/>
        </p:nvSpPr>
        <p:spPr>
          <a:xfrm>
            <a:off x="6578229" y="3525422"/>
            <a:ext cx="2534653"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ángulo redondeado 7">
            <a:extLst>
              <a:ext uri="{FF2B5EF4-FFF2-40B4-BE49-F238E27FC236}">
                <a16:creationId xmlns:a16="http://schemas.microsoft.com/office/drawing/2014/main" id="{14B8B05A-4376-A948-84E6-AC824DA47643}"/>
              </a:ext>
            </a:extLst>
          </p:cNvPr>
          <p:cNvSpPr/>
          <p:nvPr/>
        </p:nvSpPr>
        <p:spPr>
          <a:xfrm>
            <a:off x="989488" y="3520440"/>
            <a:ext cx="2520000"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092FFF81-0D41-E54F-B52D-1F8AB4ABB098}"/>
              </a:ext>
            </a:extLst>
          </p:cNvPr>
          <p:cNvSpPr txBox="1"/>
          <p:nvPr/>
        </p:nvSpPr>
        <p:spPr>
          <a:xfrm>
            <a:off x="2958801" y="593352"/>
            <a:ext cx="7044778" cy="2308324"/>
          </a:xfrm>
          <a:prstGeom prst="rect">
            <a:avLst/>
          </a:prstGeom>
          <a:solidFill>
            <a:schemeClr val="bg1"/>
          </a:solidFill>
        </p:spPr>
        <p:txBody>
          <a:bodyPr wrap="square" rtlCol="0">
            <a:spAutoFit/>
          </a:bodyPr>
          <a:lstStyle/>
          <a:p>
            <a:r>
              <a:rPr lang="pt-BR" sz="2400" b="1" dirty="0"/>
              <a:t>
Formação
Dar aos empreendedores instrumentos, ferramentas e conhecimentos para o desenvolvimento do projeto empreendedor
</a:t>
            </a:r>
          </a:p>
        </p:txBody>
      </p:sp>
      <p:sp>
        <p:nvSpPr>
          <p:cNvPr id="10" name="CuadroTexto 9">
            <a:extLst>
              <a:ext uri="{FF2B5EF4-FFF2-40B4-BE49-F238E27FC236}">
                <a16:creationId xmlns:a16="http://schemas.microsoft.com/office/drawing/2014/main" id="{B84102EE-54F1-794B-9457-BD57C6112D00}"/>
              </a:ext>
            </a:extLst>
          </p:cNvPr>
          <p:cNvSpPr txBox="1"/>
          <p:nvPr/>
        </p:nvSpPr>
        <p:spPr>
          <a:xfrm>
            <a:off x="179614" y="6295962"/>
            <a:ext cx="3597331" cy="369332"/>
          </a:xfrm>
          <a:prstGeom prst="rect">
            <a:avLst/>
          </a:prstGeom>
          <a:noFill/>
        </p:spPr>
        <p:txBody>
          <a:bodyPr wrap="none" rtlCol="0">
            <a:spAutoFit/>
          </a:bodyPr>
          <a:lstStyle/>
          <a:p>
            <a:r>
              <a:rPr lang="es-ES_tradnl" dirty="0" err="1"/>
              <a:t>Ján</a:t>
            </a:r>
            <a:r>
              <a:rPr lang="es-ES_tradnl" dirty="0"/>
              <a:t> </a:t>
            </a:r>
            <a:r>
              <a:rPr lang="es-ES_tradnl" dirty="0" err="1"/>
              <a:t>Rehák</a:t>
            </a:r>
            <a:r>
              <a:rPr lang="es-ES_tradnl" dirty="0"/>
              <a:t> &amp; Miguel </a:t>
            </a:r>
            <a:r>
              <a:rPr lang="es-ES_tradnl" dirty="0" err="1"/>
              <a:t>Angel</a:t>
            </a:r>
            <a:r>
              <a:rPr lang="es-ES_tradnl" dirty="0"/>
              <a:t> Rodríguez</a:t>
            </a:r>
          </a:p>
        </p:txBody>
      </p:sp>
    </p:spTree>
    <p:extLst>
      <p:ext uri="{BB962C8B-B14F-4D97-AF65-F5344CB8AC3E}">
        <p14:creationId xmlns:p14="http://schemas.microsoft.com/office/powerpoint/2010/main" val="49835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CE2D03A-148D-D94F-8EA2-E5E28FBFE09E}"/>
              </a:ext>
            </a:extLst>
          </p:cNvPr>
          <p:cNvPicPr>
            <a:picLocks noChangeAspect="1"/>
          </p:cNvPicPr>
          <p:nvPr/>
        </p:nvPicPr>
        <p:blipFill>
          <a:blip r:embed="rId2"/>
          <a:stretch>
            <a:fillRect/>
          </a:stretch>
        </p:blipFill>
        <p:spPr>
          <a:xfrm>
            <a:off x="0" y="3928"/>
            <a:ext cx="12192000" cy="6850144"/>
          </a:xfrm>
          <a:prstGeom prst="rect">
            <a:avLst/>
          </a:prstGeom>
        </p:spPr>
      </p:pic>
      <p:sp>
        <p:nvSpPr>
          <p:cNvPr id="3" name="CuadroTexto 2">
            <a:extLst>
              <a:ext uri="{FF2B5EF4-FFF2-40B4-BE49-F238E27FC236}">
                <a16:creationId xmlns:a16="http://schemas.microsoft.com/office/drawing/2014/main" id="{04A8A6EF-9A77-6D47-BDDA-055A832D280F}"/>
              </a:ext>
            </a:extLst>
          </p:cNvPr>
          <p:cNvSpPr txBox="1"/>
          <p:nvPr/>
        </p:nvSpPr>
        <p:spPr>
          <a:xfrm>
            <a:off x="981867" y="3674374"/>
            <a:ext cx="2520000" cy="1631216"/>
          </a:xfrm>
          <a:prstGeom prst="rect">
            <a:avLst/>
          </a:prstGeom>
          <a:solidFill>
            <a:schemeClr val="bg1"/>
          </a:solidFill>
        </p:spPr>
        <p:txBody>
          <a:bodyPr wrap="square" rtlCol="0">
            <a:spAutoFit/>
          </a:bodyPr>
          <a:lstStyle/>
          <a:p>
            <a:pPr algn="ctr"/>
            <a:r>
              <a:rPr lang="pt-BR" sz="2000" dirty="0"/>
              <a:t>Eventos de networking espontâneos, entusiastas do empreendedorismo</a:t>
            </a:r>
          </a:p>
        </p:txBody>
      </p:sp>
      <p:sp>
        <p:nvSpPr>
          <p:cNvPr id="4" name="CuadroTexto 3">
            <a:extLst>
              <a:ext uri="{FF2B5EF4-FFF2-40B4-BE49-F238E27FC236}">
                <a16:creationId xmlns:a16="http://schemas.microsoft.com/office/drawing/2014/main" id="{1105AE58-7446-734D-B4F7-81F0D012452C}"/>
              </a:ext>
            </a:extLst>
          </p:cNvPr>
          <p:cNvSpPr txBox="1"/>
          <p:nvPr/>
        </p:nvSpPr>
        <p:spPr>
          <a:xfrm>
            <a:off x="3781455" y="3582704"/>
            <a:ext cx="2485713" cy="1631216"/>
          </a:xfrm>
          <a:prstGeom prst="rect">
            <a:avLst/>
          </a:prstGeom>
          <a:solidFill>
            <a:schemeClr val="bg1"/>
          </a:solidFill>
        </p:spPr>
        <p:txBody>
          <a:bodyPr wrap="square" rtlCol="0">
            <a:spAutoFit/>
          </a:bodyPr>
          <a:lstStyle/>
          <a:p>
            <a:pPr algn="ctr"/>
            <a:r>
              <a:rPr lang="pt-BR" sz="2000" dirty="0"/>
              <a:t>Eventos oficiais de empreendedorismo, grupos de empreendedorismo estudantil</a:t>
            </a:r>
          </a:p>
        </p:txBody>
      </p:sp>
      <p:sp>
        <p:nvSpPr>
          <p:cNvPr id="5" name="CuadroTexto 4">
            <a:extLst>
              <a:ext uri="{FF2B5EF4-FFF2-40B4-BE49-F238E27FC236}">
                <a16:creationId xmlns:a16="http://schemas.microsoft.com/office/drawing/2014/main" id="{8F4A7752-CE85-8440-B943-6E2CCF5FB251}"/>
              </a:ext>
            </a:extLst>
          </p:cNvPr>
          <p:cNvSpPr txBox="1"/>
          <p:nvPr/>
        </p:nvSpPr>
        <p:spPr>
          <a:xfrm>
            <a:off x="6633465" y="3677842"/>
            <a:ext cx="2534653" cy="1631216"/>
          </a:xfrm>
          <a:prstGeom prst="rect">
            <a:avLst/>
          </a:prstGeom>
          <a:solidFill>
            <a:schemeClr val="bg1"/>
          </a:solidFill>
        </p:spPr>
        <p:txBody>
          <a:bodyPr wrap="square" rtlCol="0">
            <a:spAutoFit/>
          </a:bodyPr>
          <a:lstStyle/>
          <a:p>
            <a:pPr algn="ctr"/>
            <a:r>
              <a:rPr lang="pt-BR" sz="2000" dirty="0"/>
              <a:t>Apoio institucional, educação empreendedora transversal, convênios institucionais</a:t>
            </a:r>
          </a:p>
        </p:txBody>
      </p:sp>
      <p:sp>
        <p:nvSpPr>
          <p:cNvPr id="6" name="Rectángulo redondeado 5">
            <a:extLst>
              <a:ext uri="{FF2B5EF4-FFF2-40B4-BE49-F238E27FC236}">
                <a16:creationId xmlns:a16="http://schemas.microsoft.com/office/drawing/2014/main" id="{39AFB156-3286-4141-BD9D-8CAF5A57D54A}"/>
              </a:ext>
            </a:extLst>
          </p:cNvPr>
          <p:cNvSpPr/>
          <p:nvPr/>
        </p:nvSpPr>
        <p:spPr>
          <a:xfrm>
            <a:off x="3764045" y="3531635"/>
            <a:ext cx="2534653"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redondeado 6">
            <a:extLst>
              <a:ext uri="{FF2B5EF4-FFF2-40B4-BE49-F238E27FC236}">
                <a16:creationId xmlns:a16="http://schemas.microsoft.com/office/drawing/2014/main" id="{C81A25BC-F36E-AC45-9634-70806ABD3C64}"/>
              </a:ext>
            </a:extLst>
          </p:cNvPr>
          <p:cNvSpPr/>
          <p:nvPr/>
        </p:nvSpPr>
        <p:spPr>
          <a:xfrm>
            <a:off x="6593526" y="3510182"/>
            <a:ext cx="2534653" cy="24840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ángulo redondeado 7">
            <a:extLst>
              <a:ext uri="{FF2B5EF4-FFF2-40B4-BE49-F238E27FC236}">
                <a16:creationId xmlns:a16="http://schemas.microsoft.com/office/drawing/2014/main" id="{091E3758-5936-A34A-94AF-A8C121AD793F}"/>
              </a:ext>
            </a:extLst>
          </p:cNvPr>
          <p:cNvSpPr/>
          <p:nvPr/>
        </p:nvSpPr>
        <p:spPr>
          <a:xfrm>
            <a:off x="981868" y="3505200"/>
            <a:ext cx="2520000" cy="2484000"/>
          </a:xfrm>
          <a:prstGeom prst="roundRect">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9E43F76F-6F17-AB40-9D19-8EB131EBEA3B}"/>
              </a:ext>
            </a:extLst>
          </p:cNvPr>
          <p:cNvSpPr txBox="1"/>
          <p:nvPr/>
        </p:nvSpPr>
        <p:spPr>
          <a:xfrm>
            <a:off x="2969563" y="684394"/>
            <a:ext cx="7044778" cy="2308324"/>
          </a:xfrm>
          <a:prstGeom prst="rect">
            <a:avLst/>
          </a:prstGeom>
          <a:solidFill>
            <a:schemeClr val="bg1"/>
          </a:solidFill>
        </p:spPr>
        <p:txBody>
          <a:bodyPr wrap="square" rtlCol="0">
            <a:spAutoFit/>
          </a:bodyPr>
          <a:lstStyle/>
          <a:p>
            <a:r>
              <a:rPr lang="pt-BR" sz="2400" b="1" dirty="0"/>
              <a:t>
Cultura e experiência
Incentiva e promove a colaboração entre equipes de empreendedores, bem como incentiva a conexão entre atores do ecossistema
</a:t>
            </a:r>
          </a:p>
        </p:txBody>
      </p:sp>
      <p:sp>
        <p:nvSpPr>
          <p:cNvPr id="10" name="CuadroTexto 9">
            <a:extLst>
              <a:ext uri="{FF2B5EF4-FFF2-40B4-BE49-F238E27FC236}">
                <a16:creationId xmlns:a16="http://schemas.microsoft.com/office/drawing/2014/main" id="{57A83C22-660D-E44F-88EE-97756F1B41E5}"/>
              </a:ext>
            </a:extLst>
          </p:cNvPr>
          <p:cNvSpPr txBox="1"/>
          <p:nvPr/>
        </p:nvSpPr>
        <p:spPr>
          <a:xfrm>
            <a:off x="179614" y="6295962"/>
            <a:ext cx="3597331" cy="369332"/>
          </a:xfrm>
          <a:prstGeom prst="rect">
            <a:avLst/>
          </a:prstGeom>
          <a:noFill/>
        </p:spPr>
        <p:txBody>
          <a:bodyPr wrap="none" rtlCol="0">
            <a:spAutoFit/>
          </a:bodyPr>
          <a:lstStyle/>
          <a:p>
            <a:r>
              <a:rPr lang="es-ES_tradnl" dirty="0" err="1"/>
              <a:t>Ján</a:t>
            </a:r>
            <a:r>
              <a:rPr lang="es-ES_tradnl" dirty="0"/>
              <a:t> </a:t>
            </a:r>
            <a:r>
              <a:rPr lang="es-ES_tradnl" dirty="0" err="1"/>
              <a:t>Rehák</a:t>
            </a:r>
            <a:r>
              <a:rPr lang="es-ES_tradnl" dirty="0"/>
              <a:t> &amp; Miguel </a:t>
            </a:r>
            <a:r>
              <a:rPr lang="es-ES_tradnl" dirty="0" err="1"/>
              <a:t>Angel</a:t>
            </a:r>
            <a:r>
              <a:rPr lang="es-ES_tradnl" dirty="0"/>
              <a:t> Rodríguez</a:t>
            </a:r>
          </a:p>
        </p:txBody>
      </p:sp>
      <p:sp>
        <p:nvSpPr>
          <p:cNvPr id="11" name="Rectángulo 10">
            <a:extLst>
              <a:ext uri="{FF2B5EF4-FFF2-40B4-BE49-F238E27FC236}">
                <a16:creationId xmlns:a16="http://schemas.microsoft.com/office/drawing/2014/main" id="{B3539F6D-506D-4649-BE13-BE64B60FA58F}"/>
              </a:ext>
            </a:extLst>
          </p:cNvPr>
          <p:cNvSpPr/>
          <p:nvPr/>
        </p:nvSpPr>
        <p:spPr>
          <a:xfrm>
            <a:off x="1325880" y="3597944"/>
            <a:ext cx="1658923" cy="9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142162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7DD9B2A2-6CB8-CF43-A962-B468040230DF}"/>
              </a:ext>
            </a:extLst>
          </p:cNvPr>
          <p:cNvGraphicFramePr/>
          <p:nvPr>
            <p:extLst>
              <p:ext uri="{D42A27DB-BD31-4B8C-83A1-F6EECF244321}">
                <p14:modId xmlns:p14="http://schemas.microsoft.com/office/powerpoint/2010/main" val="3561178669"/>
              </p:ext>
            </p:extLst>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2210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1A56A77-5644-774D-9D4A-5087019CBE07}"/>
              </a:ext>
            </a:extLst>
          </p:cNvPr>
          <p:cNvPicPr>
            <a:picLocks noChangeAspect="1"/>
          </p:cNvPicPr>
          <p:nvPr/>
        </p:nvPicPr>
        <p:blipFill>
          <a:blip r:embed="rId2"/>
          <a:stretch>
            <a:fillRect/>
          </a:stretch>
        </p:blipFill>
        <p:spPr>
          <a:xfrm>
            <a:off x="-1859973" y="661554"/>
            <a:ext cx="10896600" cy="5562600"/>
          </a:xfrm>
          <a:prstGeom prst="rect">
            <a:avLst/>
          </a:prstGeom>
        </p:spPr>
      </p:pic>
      <p:cxnSp>
        <p:nvCxnSpPr>
          <p:cNvPr id="8" name="Conector recto de flecha 7">
            <a:extLst>
              <a:ext uri="{FF2B5EF4-FFF2-40B4-BE49-F238E27FC236}">
                <a16:creationId xmlns:a16="http://schemas.microsoft.com/office/drawing/2014/main" id="{CCB7FE45-F41D-F341-862F-3A79FC58191C}"/>
              </a:ext>
            </a:extLst>
          </p:cNvPr>
          <p:cNvCxnSpPr>
            <a:cxnSpLocks/>
          </p:cNvCxnSpPr>
          <p:nvPr/>
        </p:nvCxnSpPr>
        <p:spPr>
          <a:xfrm>
            <a:off x="3906982" y="4502727"/>
            <a:ext cx="3463636" cy="1693719"/>
          </a:xfrm>
          <a:prstGeom prst="straightConnector1">
            <a:avLst/>
          </a:prstGeom>
          <a:ln>
            <a:solidFill>
              <a:srgbClr val="4A9241"/>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F7BA8254-080E-E641-BAC8-582F1704C0AC}"/>
              </a:ext>
            </a:extLst>
          </p:cNvPr>
          <p:cNvSpPr txBox="1"/>
          <p:nvPr/>
        </p:nvSpPr>
        <p:spPr>
          <a:xfrm>
            <a:off x="7370618" y="5471636"/>
            <a:ext cx="4821382" cy="1477328"/>
          </a:xfrm>
          <a:prstGeom prst="rect">
            <a:avLst/>
          </a:prstGeom>
          <a:noFill/>
        </p:spPr>
        <p:txBody>
          <a:bodyPr wrap="square" rtlCol="0">
            <a:spAutoFit/>
          </a:bodyPr>
          <a:lstStyle/>
          <a:p>
            <a:r>
              <a:rPr lang="es-ES_tradnl"/>
              <a:t>A importância das alianças com atores externos: quanto mais à beira do gráfico, maior a possibilidade de que os atores do ecossistema estejam fora dos muros da universidade.
</a:t>
            </a:r>
          </a:p>
        </p:txBody>
      </p:sp>
      <p:graphicFrame>
        <p:nvGraphicFramePr>
          <p:cNvPr id="14" name="Diagrama 13">
            <a:extLst>
              <a:ext uri="{FF2B5EF4-FFF2-40B4-BE49-F238E27FC236}">
                <a16:creationId xmlns:a16="http://schemas.microsoft.com/office/drawing/2014/main" id="{CEDEC443-A135-5A4B-BA52-CF6B7B7BC312}"/>
              </a:ext>
            </a:extLst>
          </p:cNvPr>
          <p:cNvGraphicFramePr/>
          <p:nvPr>
            <p:extLst>
              <p:ext uri="{D42A27DB-BD31-4B8C-83A1-F6EECF244321}">
                <p14:modId xmlns:p14="http://schemas.microsoft.com/office/powerpoint/2010/main" val="3375619967"/>
              </p:ext>
            </p:extLst>
          </p:nvPr>
        </p:nvGraphicFramePr>
        <p:xfrm>
          <a:off x="7643091" y="1953490"/>
          <a:ext cx="3759200" cy="321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124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22C34248-B49D-8A49-A957-24B6D7E75F2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60363"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Figure 5.</a:t>
            </a:r>
            <a:r>
              <a:rPr kumimoji="0" lang="es-MX" altLang="es-MX"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Relationship of University’s Schools and Stakeholders and its impact on Region’s development</a:t>
            </a:r>
            <a:endParaRPr kumimoji="0" lang="es-MX" altLang="es-MX" sz="1000" b="0" i="0" u="none" strike="noStrike" cap="none" normalizeH="0" baseline="0" dirty="0">
              <a:ln>
                <a:noFill/>
              </a:ln>
              <a:solidFill>
                <a:schemeClr val="tx1"/>
              </a:solidFill>
              <a:effectLst/>
            </a:endParaRPr>
          </a:p>
          <a:p>
            <a:pPr marL="0" marR="0" lvl="0" indent="360363" algn="l" defTabSz="914400" rtl="0" eaLnBrk="0" fontAlgn="base" latinLnBrk="0" hangingPunct="0">
              <a:lnSpc>
                <a:spcPct val="100000"/>
              </a:lnSpc>
              <a:spcBef>
                <a:spcPct val="0"/>
              </a:spcBef>
              <a:spcAft>
                <a:spcPct val="0"/>
              </a:spcAft>
              <a:buClrTx/>
              <a:buSzTx/>
              <a:buFontTx/>
              <a:buNone/>
              <a:tabLst/>
            </a:pPr>
            <a:br>
              <a:rPr kumimoji="0" lang="es-MX" altLang="es-MX" sz="1800" b="0" i="0" u="none" strike="noStrike" cap="none" normalizeH="0" baseline="0" dirty="0">
                <a:ln>
                  <a:noFill/>
                </a:ln>
                <a:solidFill>
                  <a:schemeClr val="tx1"/>
                </a:solidFill>
                <a:effectLst/>
                <a:latin typeface="Arial" panose="020B0604020202020204" pitchFamily="34" charset="0"/>
              </a:rPr>
            </a:br>
            <a:endParaRPr kumimoji="0" lang="es-MX" altLang="es-MX" sz="1800" b="0" i="0" u="none" strike="noStrike" cap="none" normalizeH="0" baseline="0" dirty="0">
              <a:ln>
                <a:noFill/>
              </a:ln>
              <a:solidFill>
                <a:schemeClr val="tx1"/>
              </a:solidFill>
              <a:effectLst/>
              <a:latin typeface="Arial" panose="020B0604020202020204" pitchFamily="34" charset="0"/>
            </a:endParaRPr>
          </a:p>
          <a:p>
            <a:pPr marL="0" marR="0" lvl="0" indent="360363"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  </a:t>
            </a:r>
            <a:r>
              <a:rPr kumimoji="0" lang="es-MX" altLang="es-MX" sz="22800" b="0" i="0" u="none" strike="noStrike" cap="none" normalizeH="0" baseline="0" dirty="0">
                <a:ln>
                  <a:noFill/>
                </a:ln>
                <a:solidFill>
                  <a:srgbClr val="000000"/>
                </a:solidFill>
                <a:effectLst/>
                <a:latin typeface="Calibri" panose="020F0502020204030204" pitchFamily="34" charset="0"/>
              </a:rPr>
              <a:t>            </a:t>
            </a:r>
            <a:endParaRPr kumimoji="0" lang="es-MX" altLang="es-MX" sz="1000" b="0" i="0" u="none" strike="noStrike" cap="none" normalizeH="0" baseline="0" dirty="0">
              <a:ln>
                <a:noFill/>
              </a:ln>
              <a:solidFill>
                <a:schemeClr val="tx1"/>
              </a:solidFill>
              <a:effectLst/>
            </a:endParaRPr>
          </a:p>
          <a:p>
            <a:pPr marL="0" marR="0" lvl="0" indent="360363" algn="l" defTabSz="914400" rtl="0" eaLnBrk="0" fontAlgn="base" latinLnBrk="0" hangingPunct="0">
              <a:lnSpc>
                <a:spcPct val="100000"/>
              </a:lnSpc>
              <a:spcBef>
                <a:spcPct val="0"/>
              </a:spcBef>
              <a:spcAft>
                <a:spcPct val="0"/>
              </a:spcAft>
              <a:buClrTx/>
              <a:buSzTx/>
              <a:buFontTx/>
              <a:buNone/>
              <a:tabLst/>
            </a:pPr>
            <a:r>
              <a:rPr kumimoji="0" lang="es-MX" altLang="es-MX" sz="11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Source: authors</a:t>
            </a:r>
            <a:endParaRPr kumimoji="0" lang="es-MX" altLang="es-MX" sz="1000" b="0" i="0" u="none" strike="noStrike" cap="none" normalizeH="0" baseline="0" dirty="0">
              <a:ln>
                <a:noFill/>
              </a:ln>
              <a:solidFill>
                <a:schemeClr val="tx1"/>
              </a:solidFill>
              <a:effectLst/>
            </a:endParaRPr>
          </a:p>
          <a:p>
            <a:pPr marL="0" marR="0" lvl="0" indent="360363" algn="l" defTabSz="914400" rtl="0" eaLnBrk="0" fontAlgn="base" latinLnBrk="0" hangingPunct="0">
              <a:lnSpc>
                <a:spcPct val="100000"/>
              </a:lnSpc>
              <a:spcBef>
                <a:spcPct val="0"/>
              </a:spcBef>
              <a:spcAft>
                <a:spcPct val="0"/>
              </a:spcAft>
              <a:buClrTx/>
              <a:buSzTx/>
              <a:buFontTx/>
              <a:buNone/>
              <a:tabLst/>
            </a:pPr>
            <a:br>
              <a:rPr kumimoji="0" lang="es-MX" altLang="es-MX" sz="1800" b="0" i="0" u="none" strike="noStrike" cap="none" normalizeH="0" baseline="0" dirty="0">
                <a:ln>
                  <a:noFill/>
                </a:ln>
                <a:solidFill>
                  <a:schemeClr val="tx1"/>
                </a:solidFill>
                <a:effectLst/>
                <a:latin typeface="Arial" panose="020B0604020202020204" pitchFamily="34" charset="0"/>
              </a:rPr>
            </a:b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pic>
        <p:nvPicPr>
          <p:cNvPr id="6" name="Imagen 5">
            <a:extLst>
              <a:ext uri="{FF2B5EF4-FFF2-40B4-BE49-F238E27FC236}">
                <a16:creationId xmlns:a16="http://schemas.microsoft.com/office/drawing/2014/main" id="{A935A6A2-752D-2A4E-BC5F-87ABDAD40CD5}"/>
              </a:ext>
            </a:extLst>
          </p:cNvPr>
          <p:cNvPicPr>
            <a:picLocks noChangeAspect="1"/>
          </p:cNvPicPr>
          <p:nvPr/>
        </p:nvPicPr>
        <p:blipFill>
          <a:blip r:embed="rId3"/>
          <a:stretch>
            <a:fillRect/>
          </a:stretch>
        </p:blipFill>
        <p:spPr>
          <a:xfrm>
            <a:off x="0" y="490615"/>
            <a:ext cx="12192000" cy="5876770"/>
          </a:xfrm>
          <a:prstGeom prst="rect">
            <a:avLst/>
          </a:prstGeom>
        </p:spPr>
      </p:pic>
      <p:sp>
        <p:nvSpPr>
          <p:cNvPr id="2" name="Rectángulo 1">
            <a:extLst>
              <a:ext uri="{FF2B5EF4-FFF2-40B4-BE49-F238E27FC236}">
                <a16:creationId xmlns:a16="http://schemas.microsoft.com/office/drawing/2014/main" id="{371A26A1-F994-F44F-A5C8-E060A4D827D3}"/>
              </a:ext>
            </a:extLst>
          </p:cNvPr>
          <p:cNvSpPr/>
          <p:nvPr/>
        </p:nvSpPr>
        <p:spPr>
          <a:xfrm>
            <a:off x="6065520" y="1402080"/>
            <a:ext cx="3528000" cy="2910840"/>
          </a:xfrm>
          <a:prstGeom prst="rect">
            <a:avLst/>
          </a:prstGeom>
          <a:noFill/>
          <a:ln w="76200">
            <a:solidFill>
              <a:srgbClr val="4AA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585665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E144FAFD-BBBA-474C-9579-C6E70DC3D33F}"/>
              </a:ext>
            </a:extLst>
          </p:cNvPr>
          <p:cNvPicPr>
            <a:picLocks noChangeAspect="1"/>
          </p:cNvPicPr>
          <p:nvPr/>
        </p:nvPicPr>
        <p:blipFill>
          <a:blip r:embed="rId3"/>
          <a:stretch>
            <a:fillRect/>
          </a:stretch>
        </p:blipFill>
        <p:spPr>
          <a:xfrm>
            <a:off x="0" y="76924"/>
            <a:ext cx="12192000" cy="6704152"/>
          </a:xfrm>
          <a:prstGeom prst="rect">
            <a:avLst/>
          </a:prstGeom>
        </p:spPr>
      </p:pic>
    </p:spTree>
    <p:extLst>
      <p:ext uri="{BB962C8B-B14F-4D97-AF65-F5344CB8AC3E}">
        <p14:creationId xmlns:p14="http://schemas.microsoft.com/office/powerpoint/2010/main" val="308554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p:cNvPicPr>
          <p:nvPr/>
        </p:nvPicPr>
        <p:blipFill rotWithShape="1">
          <a:blip r:embed="rId2" cstate="screen">
            <a:extLst>
              <a:ext uri="{28A0092B-C50C-407E-A947-70E740481C1C}">
                <a14:useLocalDpi xmlns:a14="http://schemas.microsoft.com/office/drawing/2010/main"/>
              </a:ext>
            </a:extLst>
          </a:blip>
          <a:srcRect t="19216" r="16934" b="50000"/>
          <a:stretch/>
        </p:blipFill>
        <p:spPr>
          <a:xfrm>
            <a:off x="0" y="65630"/>
            <a:ext cx="12192000" cy="2920035"/>
          </a:xfrm>
          <a:prstGeom prst="rect">
            <a:avLst/>
          </a:prstGeom>
        </p:spPr>
      </p:pic>
      <p:sp>
        <p:nvSpPr>
          <p:cNvPr id="20" name="Rectangle 19"/>
          <p:cNvSpPr/>
          <p:nvPr/>
        </p:nvSpPr>
        <p:spPr>
          <a:xfrm>
            <a:off x="0" y="65629"/>
            <a:ext cx="9355015" cy="2920036"/>
          </a:xfrm>
          <a:prstGeom prst="rect">
            <a:avLst/>
          </a:prstGeom>
          <a:gradFill>
            <a:gsLst>
              <a:gs pos="0">
                <a:srgbClr val="000000">
                  <a:alpha val="87000"/>
                  <a:lumMod val="0"/>
                </a:srgbClr>
              </a:gs>
              <a:gs pos="99000">
                <a:schemeClr val="bg1">
                  <a:lumMod val="95000"/>
                  <a:alpha val="0"/>
                </a:schemeClr>
              </a:gs>
              <a:gs pos="17000">
                <a:schemeClr val="tx1">
                  <a:lumMod val="75000"/>
                  <a:lumOff val="25000"/>
                  <a:alpha val="41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CuadroTexto 9"/>
          <p:cNvSpPr txBox="1"/>
          <p:nvPr/>
        </p:nvSpPr>
        <p:spPr>
          <a:xfrm>
            <a:off x="8291264" y="1806716"/>
            <a:ext cx="3635122" cy="38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5" name="Group 4"/>
          <p:cNvGrpSpPr/>
          <p:nvPr/>
        </p:nvGrpSpPr>
        <p:grpSpPr>
          <a:xfrm>
            <a:off x="244026" y="804209"/>
            <a:ext cx="8444568" cy="684492"/>
            <a:chOff x="244026" y="2803043"/>
            <a:chExt cx="8444568" cy="684492"/>
          </a:xfrm>
        </p:grpSpPr>
        <p:sp>
          <p:nvSpPr>
            <p:cNvPr id="6" name="Rectangle 5"/>
            <p:cNvSpPr/>
            <p:nvPr/>
          </p:nvSpPr>
          <p:spPr>
            <a:xfrm>
              <a:off x="859385" y="2803043"/>
              <a:ext cx="782920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1" dirty="0">
                  <a:solidFill>
                    <a:prstClr val="white"/>
                  </a:solidFill>
                  <a:latin typeface="Calibri Light" panose="020F0302020204030204"/>
                </a:rPr>
                <a:t>Tec de Monterrey em números</a:t>
              </a:r>
              <a:endParaRPr kumimoji="0" lang="en-US" sz="2000" b="0" i="1"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23" name="Picture 22"/>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44026" y="2949423"/>
              <a:ext cx="576449" cy="538112"/>
            </a:xfrm>
            <a:prstGeom prst="rect">
              <a:avLst/>
            </a:prstGeom>
          </p:spPr>
        </p:pic>
      </p:grpSp>
      <p:grpSp>
        <p:nvGrpSpPr>
          <p:cNvPr id="19" name="Group 18"/>
          <p:cNvGrpSpPr/>
          <p:nvPr/>
        </p:nvGrpSpPr>
        <p:grpSpPr>
          <a:xfrm>
            <a:off x="0" y="0"/>
            <a:ext cx="12192000" cy="3027762"/>
            <a:chOff x="0" y="1998834"/>
            <a:chExt cx="12192000" cy="3027762"/>
          </a:xfrm>
        </p:grpSpPr>
        <p:sp>
          <p:nvSpPr>
            <p:cNvPr id="21" name="Rectángulo 40"/>
            <p:cNvSpPr/>
            <p:nvPr/>
          </p:nvSpPr>
          <p:spPr>
            <a:xfrm>
              <a:off x="0" y="4897529"/>
              <a:ext cx="12192000" cy="129067"/>
            </a:xfrm>
            <a:prstGeom prst="rect">
              <a:avLst/>
            </a:prstGeom>
            <a:gradFill flip="none" rotWithShape="1">
              <a:gsLst>
                <a:gs pos="15000">
                  <a:srgbClr val="218BC6"/>
                </a:gs>
                <a:gs pos="100000">
                  <a:schemeClr val="bg1"/>
                </a:gs>
                <a:gs pos="0">
                  <a:srgbClr val="1A73A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ángulo 40"/>
            <p:cNvSpPr/>
            <p:nvPr/>
          </p:nvSpPr>
          <p:spPr>
            <a:xfrm rot="10800000">
              <a:off x="0" y="1998834"/>
              <a:ext cx="12192000" cy="129067"/>
            </a:xfrm>
            <a:prstGeom prst="rect">
              <a:avLst/>
            </a:prstGeom>
            <a:gradFill flip="none" rotWithShape="1">
              <a:gsLst>
                <a:gs pos="15000">
                  <a:srgbClr val="218BC6"/>
                </a:gs>
                <a:gs pos="100000">
                  <a:schemeClr val="bg1"/>
                </a:gs>
                <a:gs pos="0">
                  <a:srgbClr val="1A73A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CuadroTexto 7">
            <a:extLst>
              <a:ext uri="{FF2B5EF4-FFF2-40B4-BE49-F238E27FC236}">
                <a16:creationId xmlns:a16="http://schemas.microsoft.com/office/drawing/2014/main" id="{655C20D6-D8E8-4945-8A20-F8C41E670CF0}"/>
              </a:ext>
            </a:extLst>
          </p:cNvPr>
          <p:cNvSpPr txBox="1"/>
          <p:nvPr/>
        </p:nvSpPr>
        <p:spPr>
          <a:xfrm>
            <a:off x="1200151" y="3429000"/>
            <a:ext cx="3990195" cy="2862322"/>
          </a:xfrm>
          <a:prstGeom prst="rect">
            <a:avLst/>
          </a:prstGeom>
          <a:noFill/>
        </p:spPr>
        <p:txBody>
          <a:bodyPr wrap="none" rtlCol="0">
            <a:spAutoFit/>
          </a:bodyPr>
          <a:lstStyle/>
          <a:p>
            <a:pPr marL="285750" indent="-285750">
              <a:buFont typeface="Arial" panose="020B0604020202020204" pitchFamily="34" charset="0"/>
              <a:buChar char="•"/>
            </a:pPr>
            <a:r>
              <a:rPr lang="pt-BR" dirty="0"/>
              <a:t>26 </a:t>
            </a:r>
            <a:r>
              <a:rPr lang="es-MX" dirty="0"/>
              <a:t>câmpus</a:t>
            </a:r>
            <a:r>
              <a:rPr lang="pt-BR" dirty="0"/>
              <a:t> no México</a:t>
            </a:r>
          </a:p>
          <a:p>
            <a:pPr marL="285750" indent="-285750">
              <a:buFont typeface="Arial" panose="020B0604020202020204" pitchFamily="34" charset="0"/>
              <a:buChar char="•"/>
            </a:pPr>
            <a:r>
              <a:rPr lang="pt-BR" dirty="0"/>
              <a:t>18 sedes al redor do mundo</a:t>
            </a:r>
          </a:p>
          <a:p>
            <a:pPr marL="285750" indent="-285750">
              <a:buFont typeface="Arial" panose="020B0604020202020204" pitchFamily="34" charset="0"/>
              <a:buChar char="•"/>
            </a:pPr>
            <a:r>
              <a:rPr lang="pt-BR" dirty="0"/>
              <a:t>92,645 estudantes </a:t>
            </a:r>
          </a:p>
          <a:p>
            <a:pPr marL="742950" lvl="1" indent="-285750">
              <a:buFontTx/>
              <a:buChar char="-"/>
            </a:pPr>
            <a:r>
              <a:rPr lang="pt-BR" dirty="0"/>
              <a:t>27,469 educação secundária</a:t>
            </a:r>
          </a:p>
          <a:p>
            <a:pPr marL="742950" lvl="1" indent="-285750">
              <a:buFontTx/>
              <a:buChar char="-"/>
            </a:pPr>
            <a:r>
              <a:rPr lang="pt-BR" dirty="0"/>
              <a:t>58,364 educação superior</a:t>
            </a:r>
          </a:p>
          <a:p>
            <a:pPr marL="742950" lvl="1" indent="-285750">
              <a:buFontTx/>
              <a:buChar char="-"/>
            </a:pPr>
            <a:r>
              <a:rPr lang="pt-BR" dirty="0"/>
              <a:t>6,812 pós-graduação</a:t>
            </a:r>
          </a:p>
          <a:p>
            <a:pPr marL="285750" indent="-285750">
              <a:buFont typeface="Arial" panose="020B0604020202020204" pitchFamily="34" charset="0"/>
              <a:buChar char="•"/>
            </a:pPr>
            <a:r>
              <a:rPr lang="pt-BR" dirty="0"/>
              <a:t>48% estudantes com apoio financeiro</a:t>
            </a:r>
          </a:p>
          <a:p>
            <a:pPr marL="285750" indent="-285750">
              <a:buFont typeface="Arial" panose="020B0604020202020204" pitchFamily="34" charset="0"/>
              <a:buChar char="•"/>
            </a:pPr>
            <a:r>
              <a:rPr lang="pt-BR" dirty="0"/>
              <a:t>10,013 professores </a:t>
            </a:r>
          </a:p>
          <a:p>
            <a:pPr marL="742950" lvl="1" indent="-285750">
              <a:buFontTx/>
              <a:buChar char="-"/>
            </a:pPr>
            <a:r>
              <a:rPr lang="pt-BR" dirty="0"/>
              <a:t>2,377 tempo completo</a:t>
            </a:r>
          </a:p>
          <a:p>
            <a:pPr marL="285750" indent="-285750">
              <a:buFontTx/>
              <a:buChar char="-"/>
            </a:pPr>
            <a:endParaRPr lang="pt-BR" dirty="0"/>
          </a:p>
        </p:txBody>
      </p:sp>
      <p:pic>
        <p:nvPicPr>
          <p:cNvPr id="17" name="Imagen 16">
            <a:extLst>
              <a:ext uri="{FF2B5EF4-FFF2-40B4-BE49-F238E27FC236}">
                <a16:creationId xmlns:a16="http://schemas.microsoft.com/office/drawing/2014/main" id="{4D406F7F-6923-9047-9FCD-C67840145AE7}"/>
              </a:ext>
            </a:extLst>
          </p:cNvPr>
          <p:cNvPicPr>
            <a:picLocks noChangeAspect="1"/>
          </p:cNvPicPr>
          <p:nvPr/>
        </p:nvPicPr>
        <p:blipFill>
          <a:blip r:embed="rId4"/>
          <a:stretch>
            <a:fillRect/>
          </a:stretch>
        </p:blipFill>
        <p:spPr>
          <a:xfrm>
            <a:off x="7125584" y="3296473"/>
            <a:ext cx="4186305" cy="31273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33505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E3A8CC-82B5-C14D-8643-2C7B743DAB7B}"/>
              </a:ext>
            </a:extLst>
          </p:cNvPr>
          <p:cNvSpPr txBox="1"/>
          <p:nvPr/>
        </p:nvSpPr>
        <p:spPr>
          <a:xfrm>
            <a:off x="2118360" y="1798320"/>
            <a:ext cx="7955280" cy="3046988"/>
          </a:xfrm>
          <a:prstGeom prst="rect">
            <a:avLst/>
          </a:prstGeom>
          <a:noFill/>
        </p:spPr>
        <p:txBody>
          <a:bodyPr wrap="square" rtlCol="0">
            <a:spAutoFit/>
          </a:bodyPr>
          <a:lstStyle/>
          <a:p>
            <a:pPr algn="ctr"/>
            <a:r>
              <a:rPr lang="es-MX" sz="4800" b="1" i="1" dirty="0">
                <a:solidFill>
                  <a:srgbClr val="4A9241"/>
                </a:solidFill>
              </a:rPr>
              <a:t>Nenhuma história humana é escrita sem a presença de uma ou duas mãos amigas que se estende em nossa direção</a:t>
            </a:r>
            <a:endParaRPr lang="es-ES_tradnl" sz="4800" i="1" dirty="0">
              <a:solidFill>
                <a:srgbClr val="4A9241"/>
              </a:solidFill>
            </a:endParaRPr>
          </a:p>
        </p:txBody>
      </p:sp>
    </p:spTree>
    <p:extLst>
      <p:ext uri="{BB962C8B-B14F-4D97-AF65-F5344CB8AC3E}">
        <p14:creationId xmlns:p14="http://schemas.microsoft.com/office/powerpoint/2010/main" val="3043742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8" name="Grupo 1027"/>
          <p:cNvGrpSpPr/>
          <p:nvPr/>
        </p:nvGrpSpPr>
        <p:grpSpPr>
          <a:xfrm>
            <a:off x="-1" y="1537135"/>
            <a:ext cx="12192001" cy="2309224"/>
            <a:chOff x="-1" y="3910219"/>
            <a:chExt cx="12192001" cy="2309224"/>
          </a:xfrm>
        </p:grpSpPr>
        <p:sp>
          <p:nvSpPr>
            <p:cNvPr id="163" name="CuadroTexto 162"/>
            <p:cNvSpPr txBox="1"/>
            <p:nvPr/>
          </p:nvSpPr>
          <p:spPr>
            <a:xfrm>
              <a:off x="643307" y="3910219"/>
              <a:ext cx="4447051" cy="18620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1500" b="1" i="0" u="none" strike="noStrike" kern="0" cap="none" spc="0" normalizeH="0" baseline="0" noProof="0">
                  <a:ln>
                    <a:noFill/>
                  </a:ln>
                  <a:solidFill>
                    <a:srgbClr val="0066CC"/>
                  </a:solidFill>
                  <a:uLnTx/>
                  <a:uFillTx/>
                  <a:latin typeface="+mj-lt"/>
                  <a:cs typeface="Arial" panose="020B0604020202020204" pitchFamily="34" charset="0"/>
                </a:rPr>
                <a:t>Gracias</a:t>
              </a:r>
            </a:p>
          </p:txBody>
        </p:sp>
        <p:sp>
          <p:nvSpPr>
            <p:cNvPr id="1027" name="Rectángulo 1026"/>
            <p:cNvSpPr/>
            <p:nvPr/>
          </p:nvSpPr>
          <p:spPr>
            <a:xfrm>
              <a:off x="-1" y="5503273"/>
              <a:ext cx="12192001" cy="716170"/>
            </a:xfrm>
            <a:prstGeom prst="rect">
              <a:avLst/>
            </a:prstGeom>
            <a:solidFill>
              <a:srgbClr val="0066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a:ln>
                    <a:noFill/>
                  </a:ln>
                  <a:solidFill>
                    <a:sysClr val="windowText" lastClr="000000"/>
                  </a:solidFill>
                  <a:effectLst/>
                  <a:uLnTx/>
                  <a:uFillTx/>
                </a:rPr>
                <a:t>                        Rafaela Diegoli     rdiegoli@tec.mx</a:t>
              </a:r>
            </a:p>
          </p:txBody>
        </p:sp>
      </p:grpSp>
      <p:pic>
        <p:nvPicPr>
          <p:cNvPr id="7" name="Imagen 6">
            <a:extLst>
              <a:ext uri="{FF2B5EF4-FFF2-40B4-BE49-F238E27FC236}">
                <a16:creationId xmlns:a16="http://schemas.microsoft.com/office/drawing/2014/main" id="{E9556F2E-812C-CD43-AA06-9C0AA99C5CFF}"/>
              </a:ext>
            </a:extLst>
          </p:cNvPr>
          <p:cNvPicPr>
            <a:picLocks noChangeAspect="1"/>
          </p:cNvPicPr>
          <p:nvPr/>
        </p:nvPicPr>
        <p:blipFill>
          <a:blip r:embed="rId2"/>
          <a:stretch>
            <a:fillRect/>
          </a:stretch>
        </p:blipFill>
        <p:spPr>
          <a:xfrm>
            <a:off x="0" y="3743471"/>
            <a:ext cx="12788578" cy="3266929"/>
          </a:xfrm>
          <a:prstGeom prst="rect">
            <a:avLst/>
          </a:prstGeom>
        </p:spPr>
      </p:pic>
      <p:sp>
        <p:nvSpPr>
          <p:cNvPr id="2" name="CuadroTexto 1">
            <a:extLst>
              <a:ext uri="{FF2B5EF4-FFF2-40B4-BE49-F238E27FC236}">
                <a16:creationId xmlns:a16="http://schemas.microsoft.com/office/drawing/2014/main" id="{C0C61E92-DDDA-0742-A891-397A835F8A16}"/>
              </a:ext>
            </a:extLst>
          </p:cNvPr>
          <p:cNvSpPr txBox="1"/>
          <p:nvPr/>
        </p:nvSpPr>
        <p:spPr>
          <a:xfrm>
            <a:off x="3373120" y="5136199"/>
            <a:ext cx="2298514" cy="369332"/>
          </a:xfrm>
          <a:prstGeom prst="rect">
            <a:avLst/>
          </a:prstGeom>
          <a:noFill/>
        </p:spPr>
        <p:txBody>
          <a:bodyPr wrap="none" rtlCol="0">
            <a:spAutoFit/>
          </a:bodyPr>
          <a:lstStyle/>
          <a:p>
            <a:r>
              <a:rPr lang="es-ES_tradnl" b="1" dirty="0">
                <a:solidFill>
                  <a:schemeClr val="bg1"/>
                </a:solidFill>
              </a:rPr>
              <a:t>https://</a:t>
            </a:r>
            <a:r>
              <a:rPr lang="es-ES_tradnl" b="1" dirty="0" err="1">
                <a:solidFill>
                  <a:schemeClr val="bg1"/>
                </a:solidFill>
              </a:rPr>
              <a:t>ciie.itesm.mx</a:t>
            </a:r>
            <a:r>
              <a:rPr lang="es-ES_tradnl" b="1" dirty="0">
                <a:solidFill>
                  <a:schemeClr val="bg1"/>
                </a:solidFill>
              </a:rPr>
              <a:t>/</a:t>
            </a:r>
          </a:p>
        </p:txBody>
      </p:sp>
    </p:spTree>
    <p:extLst>
      <p:ext uri="{BB962C8B-B14F-4D97-AF65-F5344CB8AC3E}">
        <p14:creationId xmlns:p14="http://schemas.microsoft.com/office/powerpoint/2010/main" val="314646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p:cNvPicPr>
          <p:nvPr/>
        </p:nvPicPr>
        <p:blipFill rotWithShape="1">
          <a:blip r:embed="rId2" cstate="screen">
            <a:extLst>
              <a:ext uri="{28A0092B-C50C-407E-A947-70E740481C1C}">
                <a14:useLocalDpi xmlns:a14="http://schemas.microsoft.com/office/drawing/2010/main"/>
              </a:ext>
            </a:extLst>
          </a:blip>
          <a:srcRect t="19216" r="16934" b="50000"/>
          <a:stretch/>
        </p:blipFill>
        <p:spPr>
          <a:xfrm>
            <a:off x="0" y="65630"/>
            <a:ext cx="12192000" cy="2920035"/>
          </a:xfrm>
          <a:prstGeom prst="rect">
            <a:avLst/>
          </a:prstGeom>
        </p:spPr>
      </p:pic>
      <p:sp>
        <p:nvSpPr>
          <p:cNvPr id="20" name="Rectangle 19"/>
          <p:cNvSpPr/>
          <p:nvPr/>
        </p:nvSpPr>
        <p:spPr>
          <a:xfrm>
            <a:off x="0" y="65629"/>
            <a:ext cx="9355015" cy="2920036"/>
          </a:xfrm>
          <a:prstGeom prst="rect">
            <a:avLst/>
          </a:prstGeom>
          <a:gradFill>
            <a:gsLst>
              <a:gs pos="0">
                <a:srgbClr val="000000">
                  <a:alpha val="87000"/>
                  <a:lumMod val="0"/>
                </a:srgbClr>
              </a:gs>
              <a:gs pos="99000">
                <a:schemeClr val="bg1">
                  <a:lumMod val="95000"/>
                  <a:alpha val="0"/>
                </a:schemeClr>
              </a:gs>
              <a:gs pos="17000">
                <a:schemeClr val="tx1">
                  <a:lumMod val="75000"/>
                  <a:lumOff val="25000"/>
                  <a:alpha val="41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CuadroTexto 9"/>
          <p:cNvSpPr txBox="1"/>
          <p:nvPr/>
        </p:nvSpPr>
        <p:spPr>
          <a:xfrm>
            <a:off x="8291264" y="1806716"/>
            <a:ext cx="3635122" cy="38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5" name="Group 4"/>
          <p:cNvGrpSpPr/>
          <p:nvPr/>
        </p:nvGrpSpPr>
        <p:grpSpPr>
          <a:xfrm>
            <a:off x="244026" y="804209"/>
            <a:ext cx="8444568" cy="684492"/>
            <a:chOff x="244026" y="2803043"/>
            <a:chExt cx="8444568" cy="684492"/>
          </a:xfrm>
        </p:grpSpPr>
        <p:sp>
          <p:nvSpPr>
            <p:cNvPr id="6" name="Rectangle 5"/>
            <p:cNvSpPr/>
            <p:nvPr/>
          </p:nvSpPr>
          <p:spPr>
            <a:xfrm>
              <a:off x="859385" y="2803043"/>
              <a:ext cx="782920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1" dirty="0">
                  <a:solidFill>
                    <a:prstClr val="white"/>
                  </a:solidFill>
                  <a:latin typeface="Calibri Light" panose="020F0302020204030204"/>
                </a:rPr>
                <a:t>Tec de Monterrey em números</a:t>
              </a:r>
              <a:endParaRPr kumimoji="0" lang="en-US" sz="2000" b="0" i="1"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23" name="Picture 22"/>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44026" y="2949423"/>
              <a:ext cx="576449" cy="538112"/>
            </a:xfrm>
            <a:prstGeom prst="rect">
              <a:avLst/>
            </a:prstGeom>
          </p:spPr>
        </p:pic>
      </p:grpSp>
      <p:grpSp>
        <p:nvGrpSpPr>
          <p:cNvPr id="19" name="Group 18"/>
          <p:cNvGrpSpPr/>
          <p:nvPr/>
        </p:nvGrpSpPr>
        <p:grpSpPr>
          <a:xfrm>
            <a:off x="0" y="0"/>
            <a:ext cx="12192000" cy="3027762"/>
            <a:chOff x="0" y="1998834"/>
            <a:chExt cx="12192000" cy="3027762"/>
          </a:xfrm>
        </p:grpSpPr>
        <p:sp>
          <p:nvSpPr>
            <p:cNvPr id="21" name="Rectángulo 40"/>
            <p:cNvSpPr/>
            <p:nvPr/>
          </p:nvSpPr>
          <p:spPr>
            <a:xfrm>
              <a:off x="0" y="4897529"/>
              <a:ext cx="12192000" cy="129067"/>
            </a:xfrm>
            <a:prstGeom prst="rect">
              <a:avLst/>
            </a:prstGeom>
            <a:gradFill flip="none" rotWithShape="1">
              <a:gsLst>
                <a:gs pos="15000">
                  <a:srgbClr val="218BC6"/>
                </a:gs>
                <a:gs pos="100000">
                  <a:schemeClr val="bg1"/>
                </a:gs>
                <a:gs pos="0">
                  <a:srgbClr val="1A73A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ángulo 40"/>
            <p:cNvSpPr/>
            <p:nvPr/>
          </p:nvSpPr>
          <p:spPr>
            <a:xfrm rot="10800000">
              <a:off x="0" y="1998834"/>
              <a:ext cx="12192000" cy="129067"/>
            </a:xfrm>
            <a:prstGeom prst="rect">
              <a:avLst/>
            </a:prstGeom>
            <a:gradFill flip="none" rotWithShape="1">
              <a:gsLst>
                <a:gs pos="15000">
                  <a:srgbClr val="218BC6"/>
                </a:gs>
                <a:gs pos="100000">
                  <a:schemeClr val="bg1"/>
                </a:gs>
                <a:gs pos="0">
                  <a:srgbClr val="1A73A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CuadroTexto 7">
            <a:extLst>
              <a:ext uri="{FF2B5EF4-FFF2-40B4-BE49-F238E27FC236}">
                <a16:creationId xmlns:a16="http://schemas.microsoft.com/office/drawing/2014/main" id="{655C20D6-D8E8-4945-8A20-F8C41E670CF0}"/>
              </a:ext>
            </a:extLst>
          </p:cNvPr>
          <p:cNvSpPr txBox="1"/>
          <p:nvPr/>
        </p:nvSpPr>
        <p:spPr>
          <a:xfrm>
            <a:off x="532250" y="3574854"/>
            <a:ext cx="6172199" cy="1477328"/>
          </a:xfrm>
          <a:prstGeom prst="rect">
            <a:avLst/>
          </a:prstGeom>
          <a:noFill/>
        </p:spPr>
        <p:txBody>
          <a:bodyPr wrap="square" rtlCol="0">
            <a:spAutoFit/>
          </a:bodyPr>
          <a:lstStyle/>
          <a:p>
            <a:pPr marL="285750" indent="-285750">
              <a:buFont typeface="Arial" panose="020B0604020202020204" pitchFamily="34" charset="0"/>
              <a:buChar char="•"/>
            </a:pPr>
            <a:r>
              <a:rPr lang="pt-BR" dirty="0"/>
              <a:t>71,6% dos estudantes participaram em alguma atividade de empreendedorismo curricular ou extracurricular (2020 – 2021)
18,8% dos estudantes são sócios ou estão incubando uma empresa até três meses depois da graduação (maio de 2019)</a:t>
            </a:r>
          </a:p>
        </p:txBody>
      </p:sp>
      <p:sp>
        <p:nvSpPr>
          <p:cNvPr id="4" name="CuadroTexto 3">
            <a:extLst>
              <a:ext uri="{FF2B5EF4-FFF2-40B4-BE49-F238E27FC236}">
                <a16:creationId xmlns:a16="http://schemas.microsoft.com/office/drawing/2014/main" id="{B85837C5-1336-3A45-AD23-0DD827F3D95A}"/>
              </a:ext>
            </a:extLst>
          </p:cNvPr>
          <p:cNvSpPr txBox="1"/>
          <p:nvPr/>
        </p:nvSpPr>
        <p:spPr>
          <a:xfrm>
            <a:off x="982017" y="2312791"/>
            <a:ext cx="8372998" cy="369332"/>
          </a:xfrm>
          <a:prstGeom prst="rect">
            <a:avLst/>
          </a:prstGeom>
          <a:solidFill>
            <a:schemeClr val="bg1"/>
          </a:solidFill>
        </p:spPr>
        <p:txBody>
          <a:bodyPr wrap="none" rtlCol="0">
            <a:spAutoFit/>
          </a:bodyPr>
          <a:lstStyle/>
          <a:p>
            <a:r>
              <a:rPr lang="es-MX" b="1" dirty="0"/>
              <a:t>Visión al 2025: Liderazgo, innovación y emprendimiento para el florecimiento humano</a:t>
            </a:r>
            <a:endParaRPr lang="es-ES_tradnl" b="1" dirty="0"/>
          </a:p>
        </p:txBody>
      </p:sp>
      <p:pic>
        <p:nvPicPr>
          <p:cNvPr id="16" name="Imagen 15">
            <a:extLst>
              <a:ext uri="{FF2B5EF4-FFF2-40B4-BE49-F238E27FC236}">
                <a16:creationId xmlns:a16="http://schemas.microsoft.com/office/drawing/2014/main" id="{53DC29FB-D1BC-8B4C-9332-D23755CEC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056" y="2805709"/>
            <a:ext cx="4867622" cy="37914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1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ítulo 1">
            <a:extLst>
              <a:ext uri="{FF2B5EF4-FFF2-40B4-BE49-F238E27FC236}">
                <a16:creationId xmlns:a16="http://schemas.microsoft.com/office/drawing/2014/main" id="{CC2EAC71-1E5B-4D44-816F-C879DB0C0551}"/>
              </a:ext>
            </a:extLst>
          </p:cNvPr>
          <p:cNvSpPr>
            <a:spLocks noGrp="1"/>
          </p:cNvSpPr>
          <p:nvPr>
            <p:ph type="title"/>
          </p:nvPr>
        </p:nvSpPr>
        <p:spPr>
          <a:xfrm>
            <a:off x="482205" y="545851"/>
            <a:ext cx="4508946" cy="1325563"/>
          </a:xfrm>
        </p:spPr>
        <p:txBody>
          <a:bodyPr anchor="b">
            <a:normAutofit/>
          </a:bodyPr>
          <a:lstStyle/>
          <a:p>
            <a:pPr algn="r"/>
            <a:r>
              <a:rPr lang="pt-BR" dirty="0">
                <a:solidFill>
                  <a:schemeClr val="bg1"/>
                </a:solidFill>
              </a:rPr>
              <a:t>Viver com ambição</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9D25FDF0-8761-594C-8451-6705A37ABCDD}"/>
              </a:ext>
            </a:extLst>
          </p:cNvPr>
          <p:cNvSpPr>
            <a:spLocks noGrp="1"/>
          </p:cNvSpPr>
          <p:nvPr>
            <p:ph idx="1"/>
          </p:nvPr>
        </p:nvSpPr>
        <p:spPr>
          <a:xfrm>
            <a:off x="1392667" y="2721429"/>
            <a:ext cx="9406666" cy="3203671"/>
          </a:xfrm>
        </p:spPr>
        <p:txBody>
          <a:bodyPr>
            <a:normAutofit/>
          </a:bodyPr>
          <a:lstStyle/>
          <a:p>
            <a:pPr marL="0" indent="0" algn="ctr">
              <a:buNone/>
            </a:pPr>
            <a:r>
              <a:rPr lang="pt-BR" sz="3200" dirty="0">
                <a:solidFill>
                  <a:schemeClr val="bg1"/>
                </a:solidFill>
              </a:rPr>
              <a:t>
Universidades como centro de inovação e desenvolvimento por meio do empreendedorismo.</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18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a 3">
            <a:extLst>
              <a:ext uri="{FF2B5EF4-FFF2-40B4-BE49-F238E27FC236}">
                <a16:creationId xmlns:a16="http://schemas.microsoft.com/office/drawing/2014/main" id="{D48FBD78-682F-8E49-8CB3-99DAD98D672C}"/>
              </a:ext>
            </a:extLst>
          </p:cNvPr>
          <p:cNvGraphicFramePr/>
          <p:nvPr>
            <p:extLst>
              <p:ext uri="{D42A27DB-BD31-4B8C-83A1-F6EECF244321}">
                <p14:modId xmlns:p14="http://schemas.microsoft.com/office/powerpoint/2010/main" val="2932757822"/>
              </p:ext>
            </p:extLst>
          </p:nvPr>
        </p:nvGraphicFramePr>
        <p:xfrm>
          <a:off x="353700" y="1496929"/>
          <a:ext cx="1148459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ítulo 1">
            <a:extLst>
              <a:ext uri="{FF2B5EF4-FFF2-40B4-BE49-F238E27FC236}">
                <a16:creationId xmlns:a16="http://schemas.microsoft.com/office/drawing/2014/main" id="{039B22F2-2360-5D44-979B-77788BC30EDD}"/>
              </a:ext>
            </a:extLst>
          </p:cNvPr>
          <p:cNvSpPr>
            <a:spLocks noGrp="1"/>
          </p:cNvSpPr>
          <p:nvPr>
            <p:ph type="title"/>
          </p:nvPr>
        </p:nvSpPr>
        <p:spPr>
          <a:xfrm>
            <a:off x="126205" y="585584"/>
            <a:ext cx="4864941" cy="1325563"/>
          </a:xfrm>
        </p:spPr>
        <p:txBody>
          <a:bodyPr anchor="b">
            <a:noAutofit/>
          </a:bodyPr>
          <a:lstStyle/>
          <a:p>
            <a:pPr algn="r"/>
            <a:r>
              <a:rPr lang="pt-BR" sz="3500" dirty="0">
                <a:solidFill>
                  <a:schemeClr val="bg1"/>
                </a:solidFill>
              </a:rPr>
              <a:t>Condiciones para o empreendedorismo universitário</a:t>
            </a:r>
          </a:p>
        </p:txBody>
      </p:sp>
    </p:spTree>
    <p:extLst>
      <p:ext uri="{BB962C8B-B14F-4D97-AF65-F5344CB8AC3E}">
        <p14:creationId xmlns:p14="http://schemas.microsoft.com/office/powerpoint/2010/main" val="3520815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ítulo 1">
            <a:extLst>
              <a:ext uri="{FF2B5EF4-FFF2-40B4-BE49-F238E27FC236}">
                <a16:creationId xmlns:a16="http://schemas.microsoft.com/office/drawing/2014/main" id="{CC2EAC71-1E5B-4D44-816F-C879DB0C0551}"/>
              </a:ext>
            </a:extLst>
          </p:cNvPr>
          <p:cNvSpPr>
            <a:spLocks noGrp="1"/>
          </p:cNvSpPr>
          <p:nvPr>
            <p:ph type="title"/>
          </p:nvPr>
        </p:nvSpPr>
        <p:spPr>
          <a:xfrm>
            <a:off x="482205" y="545851"/>
            <a:ext cx="4508946" cy="1325563"/>
          </a:xfrm>
        </p:spPr>
        <p:txBody>
          <a:bodyPr anchor="b">
            <a:normAutofit/>
          </a:bodyPr>
          <a:lstStyle/>
          <a:p>
            <a:pPr algn="r"/>
            <a:r>
              <a:rPr lang="pt-BR" dirty="0">
                <a:solidFill>
                  <a:schemeClr val="bg1"/>
                </a:solidFill>
              </a:rPr>
              <a:t>Um ecossistema...</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9D25FDF0-8761-594C-8451-6705A37ABCDD}"/>
              </a:ext>
            </a:extLst>
          </p:cNvPr>
          <p:cNvSpPr>
            <a:spLocks noGrp="1"/>
          </p:cNvSpPr>
          <p:nvPr>
            <p:ph idx="1"/>
          </p:nvPr>
        </p:nvSpPr>
        <p:spPr>
          <a:xfrm>
            <a:off x="1392667" y="2721429"/>
            <a:ext cx="9406666" cy="3203671"/>
          </a:xfrm>
        </p:spPr>
        <p:txBody>
          <a:bodyPr>
            <a:normAutofit/>
          </a:bodyPr>
          <a:lstStyle/>
          <a:p>
            <a:pPr marL="0" indent="0" algn="ctr">
              <a:lnSpc>
                <a:spcPct val="100000"/>
              </a:lnSpc>
              <a:spcBef>
                <a:spcPts val="0"/>
              </a:spcBef>
              <a:buNone/>
            </a:pPr>
            <a:r>
              <a:rPr lang="pt-BR" sz="3200" dirty="0">
                <a:solidFill>
                  <a:schemeClr val="bg1"/>
                </a:solidFill>
              </a:rPr>
              <a:t>
</a:t>
            </a:r>
            <a:r>
              <a:rPr lang="es-MX" sz="3200" dirty="0">
                <a:solidFill>
                  <a:schemeClr val="bg1"/>
                </a:solidFill>
              </a:rPr>
              <a:t>Entrepreneurial ecosystems represent the</a:t>
            </a:r>
          </a:p>
          <a:p>
            <a:pPr marL="0" indent="0" algn="ctr">
              <a:lnSpc>
                <a:spcPct val="100000"/>
              </a:lnSpc>
              <a:spcBef>
                <a:spcPts val="0"/>
              </a:spcBef>
              <a:buNone/>
            </a:pPr>
            <a:r>
              <a:rPr lang="es-MX" sz="3200" dirty="0">
                <a:solidFill>
                  <a:schemeClr val="bg1"/>
                </a:solidFill>
              </a:rPr>
              <a:t>social, cultural, political and economic context surrounding, supporting and influencing entrepreneurs</a:t>
            </a:r>
          </a:p>
          <a:p>
            <a:pPr marL="0" indent="0" algn="ctr">
              <a:lnSpc>
                <a:spcPct val="100000"/>
              </a:lnSpc>
              <a:spcBef>
                <a:spcPts val="0"/>
              </a:spcBef>
              <a:buNone/>
            </a:pPr>
            <a:r>
              <a:rPr lang="es-MX" sz="1800" dirty="0">
                <a:solidFill>
                  <a:schemeClr val="bg1"/>
                </a:solidFill>
              </a:rPr>
              <a:t>(Neck et al., 2004).</a:t>
            </a:r>
          </a:p>
          <a:p>
            <a:pPr marL="0" indent="0" algn="ctr">
              <a:lnSpc>
                <a:spcPct val="100000"/>
              </a:lnSpc>
              <a:spcBef>
                <a:spcPts val="0"/>
              </a:spcBef>
              <a:buNone/>
            </a:pPr>
            <a:endParaRPr lang="pt-BR" sz="3200" dirty="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613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9FCE9B7-2B4C-824F-8B7F-1573B5B40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182" y="1075054"/>
            <a:ext cx="7535636" cy="4707892"/>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0AF72E2E-0C2A-C846-BF0E-0D6DA5C9B297}"/>
              </a:ext>
            </a:extLst>
          </p:cNvPr>
          <p:cNvSpPr/>
          <p:nvPr/>
        </p:nvSpPr>
        <p:spPr>
          <a:xfrm>
            <a:off x="4917921" y="6170405"/>
            <a:ext cx="2356158" cy="369332"/>
          </a:xfrm>
          <a:prstGeom prst="rect">
            <a:avLst/>
          </a:prstGeom>
        </p:spPr>
        <p:txBody>
          <a:bodyPr wrap="none">
            <a:spAutoFit/>
          </a:bodyPr>
          <a:lstStyle/>
          <a:p>
            <a:r>
              <a:rPr lang="es-MX" i="1" dirty="0">
                <a:solidFill>
                  <a:srgbClr val="000000"/>
                </a:solidFill>
                <a:latin typeface="Arial" panose="020B0604020202020204" pitchFamily="34" charset="0"/>
              </a:rPr>
              <a:t>Miller and Acs (2017)</a:t>
            </a:r>
            <a:endParaRPr lang="es-ES_tradnl" dirty="0"/>
          </a:p>
        </p:txBody>
      </p:sp>
      <p:sp>
        <p:nvSpPr>
          <p:cNvPr id="6" name="Rectángulo 5">
            <a:extLst>
              <a:ext uri="{FF2B5EF4-FFF2-40B4-BE49-F238E27FC236}">
                <a16:creationId xmlns:a16="http://schemas.microsoft.com/office/drawing/2014/main" id="{D098503D-A221-B443-A0BE-7B20EAFF1DC8}"/>
              </a:ext>
            </a:extLst>
          </p:cNvPr>
          <p:cNvSpPr/>
          <p:nvPr/>
        </p:nvSpPr>
        <p:spPr>
          <a:xfrm>
            <a:off x="2996434" y="216061"/>
            <a:ext cx="6199133" cy="646331"/>
          </a:xfrm>
          <a:prstGeom prst="rect">
            <a:avLst/>
          </a:prstGeom>
        </p:spPr>
        <p:txBody>
          <a:bodyPr wrap="none">
            <a:spAutoFit/>
          </a:bodyPr>
          <a:lstStyle/>
          <a:p>
            <a:r>
              <a:rPr lang="es-MX" dirty="0">
                <a:solidFill>
                  <a:srgbClr val="000000"/>
                </a:solidFill>
                <a:latin typeface="Arial" panose="020B0604020202020204" pitchFamily="34" charset="0"/>
              </a:rPr>
              <a:t>Ecossistema de Empreendedorismo de uma Universidade 
</a:t>
            </a:r>
            <a:endParaRPr lang="es-ES_tradnl" b="1" dirty="0"/>
          </a:p>
        </p:txBody>
      </p:sp>
    </p:spTree>
    <p:extLst>
      <p:ext uri="{BB962C8B-B14F-4D97-AF65-F5344CB8AC3E}">
        <p14:creationId xmlns:p14="http://schemas.microsoft.com/office/powerpoint/2010/main" val="231750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A749CAD5-43F6-6A4D-9166-46A04677A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790" y="84353"/>
            <a:ext cx="10262420" cy="623560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04F429F4-61BB-2343-981A-4D0E9C4981A2}"/>
              </a:ext>
            </a:extLst>
          </p:cNvPr>
          <p:cNvSpPr/>
          <p:nvPr/>
        </p:nvSpPr>
        <p:spPr>
          <a:xfrm>
            <a:off x="3187269" y="6404315"/>
            <a:ext cx="5814412" cy="369332"/>
          </a:xfrm>
          <a:prstGeom prst="rect">
            <a:avLst/>
          </a:prstGeom>
        </p:spPr>
        <p:txBody>
          <a:bodyPr wrap="none">
            <a:spAutoFit/>
          </a:bodyPr>
          <a:lstStyle/>
          <a:p>
            <a:r>
              <a:rPr lang="es-MX" dirty="0">
                <a:solidFill>
                  <a:srgbClr val="222222"/>
                </a:solidFill>
                <a:latin typeface="Arial" panose="020B0604020202020204" pitchFamily="34" charset="0"/>
              </a:rPr>
              <a:t>Development of Entrepreneurial Culture (Davies, 2001)</a:t>
            </a:r>
            <a:endParaRPr lang="es-ES_tradnl" dirty="0"/>
          </a:p>
        </p:txBody>
      </p:sp>
    </p:spTree>
    <p:extLst>
      <p:ext uri="{BB962C8B-B14F-4D97-AF65-F5344CB8AC3E}">
        <p14:creationId xmlns:p14="http://schemas.microsoft.com/office/powerpoint/2010/main" val="1068383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AC35E0D3-6B4E-2B4F-BCBF-8ED6760297A7}"/>
              </a:ext>
            </a:extLst>
          </p:cNvPr>
          <p:cNvSpPr txBox="1"/>
          <p:nvPr/>
        </p:nvSpPr>
        <p:spPr>
          <a:xfrm>
            <a:off x="838201" y="2962279"/>
            <a:ext cx="3799425" cy="3143241"/>
          </a:xfrm>
          <a:prstGeom prst="rect">
            <a:avLst/>
          </a:prstGeom>
        </p:spPr>
        <p:txBody>
          <a:bodyPr vert="horz" lIns="91440" tIns="45720" rIns="91440" bIns="45720" rtlCol="0">
            <a:normAutofit/>
          </a:bodyPr>
          <a:lstStyle/>
          <a:p>
            <a:pPr>
              <a:lnSpc>
                <a:spcPct val="90000"/>
              </a:lnSpc>
              <a:spcAft>
                <a:spcPts val="600"/>
              </a:spcAft>
            </a:pPr>
            <a:r>
              <a:rPr lang="pt-BR" sz="2000" b="1" dirty="0"/>
              <a:t>Ecossistemas de Empreendedorismo Universitário</a:t>
            </a:r>
          </a:p>
        </p:txBody>
      </p:sp>
      <p:pic>
        <p:nvPicPr>
          <p:cNvPr id="2" name="Imagen 1">
            <a:extLst>
              <a:ext uri="{FF2B5EF4-FFF2-40B4-BE49-F238E27FC236}">
                <a16:creationId xmlns:a16="http://schemas.microsoft.com/office/drawing/2014/main" id="{FBFF26AA-8BF3-8246-8158-8EAAA9D6AE66}"/>
              </a:ext>
            </a:extLst>
          </p:cNvPr>
          <p:cNvPicPr>
            <a:picLocks noChangeAspect="1"/>
          </p:cNvPicPr>
          <p:nvPr/>
        </p:nvPicPr>
        <p:blipFill>
          <a:blip r:embed="rId3"/>
          <a:stretch>
            <a:fillRect/>
          </a:stretch>
        </p:blipFill>
        <p:spPr>
          <a:xfrm>
            <a:off x="0" y="16080"/>
            <a:ext cx="12192000" cy="6825840"/>
          </a:xfrm>
          <a:prstGeom prst="rect">
            <a:avLst/>
          </a:prstGeom>
        </p:spPr>
      </p:pic>
      <p:sp>
        <p:nvSpPr>
          <p:cNvPr id="3" name="CuadroTexto 2">
            <a:extLst>
              <a:ext uri="{FF2B5EF4-FFF2-40B4-BE49-F238E27FC236}">
                <a16:creationId xmlns:a16="http://schemas.microsoft.com/office/drawing/2014/main" id="{4F8AE7EA-EBB7-5743-A667-670B068A90BE}"/>
              </a:ext>
            </a:extLst>
          </p:cNvPr>
          <p:cNvSpPr txBox="1"/>
          <p:nvPr/>
        </p:nvSpPr>
        <p:spPr>
          <a:xfrm>
            <a:off x="179614" y="6295962"/>
            <a:ext cx="3597331" cy="369332"/>
          </a:xfrm>
          <a:prstGeom prst="rect">
            <a:avLst/>
          </a:prstGeom>
          <a:noFill/>
        </p:spPr>
        <p:txBody>
          <a:bodyPr wrap="none" rtlCol="0">
            <a:spAutoFit/>
          </a:bodyPr>
          <a:lstStyle/>
          <a:p>
            <a:r>
              <a:rPr lang="es-ES_tradnl" dirty="0" err="1"/>
              <a:t>Ján</a:t>
            </a:r>
            <a:r>
              <a:rPr lang="es-ES_tradnl" dirty="0"/>
              <a:t> </a:t>
            </a:r>
            <a:r>
              <a:rPr lang="es-ES_tradnl" dirty="0" err="1"/>
              <a:t>Rehák</a:t>
            </a:r>
            <a:r>
              <a:rPr lang="es-ES_tradnl" dirty="0"/>
              <a:t> &amp; Miguel </a:t>
            </a:r>
            <a:r>
              <a:rPr lang="es-ES_tradnl" dirty="0" err="1"/>
              <a:t>Angel</a:t>
            </a:r>
            <a:r>
              <a:rPr lang="es-ES_tradnl" dirty="0"/>
              <a:t> Rodríguez</a:t>
            </a:r>
          </a:p>
        </p:txBody>
      </p:sp>
    </p:spTree>
    <p:extLst>
      <p:ext uri="{BB962C8B-B14F-4D97-AF65-F5344CB8AC3E}">
        <p14:creationId xmlns:p14="http://schemas.microsoft.com/office/powerpoint/2010/main" val="2633403205"/>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57593E6C8B928D4D93A633479F55ED42" ma:contentTypeVersion="0" ma:contentTypeDescription="Crear nuevo documento." ma:contentTypeScope="" ma:versionID="62678bb4c610b1f1eb182e933e85b6dc">
  <xsd:schema xmlns:xsd="http://www.w3.org/2001/XMLSchema" xmlns:xs="http://www.w3.org/2001/XMLSchema" xmlns:p="http://schemas.microsoft.com/office/2006/metadata/properties" targetNamespace="http://schemas.microsoft.com/office/2006/metadata/properties" ma:root="true" ma:fieldsID="3f6edc329ff236629c56e3b879b320d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8F3609-3029-46EC-BF5F-D85AA14A602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446A21F-8893-4A32-9B94-E518619259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67475C3-97EB-48F5-9A4F-0F639FEEE6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7388</TotalTime>
  <Words>1459</Words>
  <Application>Microsoft Macintosh PowerPoint</Application>
  <PresentationFormat>Panorámica</PresentationFormat>
  <Paragraphs>105</Paragraphs>
  <Slides>21</Slides>
  <Notes>9</Notes>
  <HiddenSlides>2</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21</vt:i4>
      </vt:variant>
    </vt:vector>
  </HeadingPairs>
  <TitlesOfParts>
    <vt:vector size="25" baseType="lpstr">
      <vt:lpstr>Arial</vt:lpstr>
      <vt:lpstr>Calibri</vt:lpstr>
      <vt:lpstr>Calibri Light</vt:lpstr>
      <vt:lpstr>1_Tema de Office</vt:lpstr>
      <vt:lpstr>Presentación de PowerPoint</vt:lpstr>
      <vt:lpstr>Presentación de PowerPoint</vt:lpstr>
      <vt:lpstr>Presentación de PowerPoint</vt:lpstr>
      <vt:lpstr>Viver com ambição</vt:lpstr>
      <vt:lpstr>Condiciones para o empreendedorismo universitário</vt:lpstr>
      <vt:lpstr>Um ecossistema...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Alejandra Daniela Gabuardi González</dc:creator>
  <cp:lastModifiedBy>Rafaela Diegoli Bueckmann</cp:lastModifiedBy>
  <cp:revision>81</cp:revision>
  <dcterms:created xsi:type="dcterms:W3CDTF">2016-10-25T14:37:09Z</dcterms:created>
  <dcterms:modified xsi:type="dcterms:W3CDTF">2021-11-11T16:01:43Z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0x01010057593E6C8B928D4D93A633479F55ED42</vt:lpwstr>
  </property>
</Properties>
</file>